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9" r:id="rId3"/>
    <p:sldId id="289" r:id="rId4"/>
    <p:sldId id="272" r:id="rId5"/>
    <p:sldId id="277" r:id="rId6"/>
    <p:sldId id="288" r:id="rId7"/>
    <p:sldId id="278" r:id="rId8"/>
    <p:sldId id="280" r:id="rId9"/>
    <p:sldId id="286" r:id="rId10"/>
    <p:sldId id="287"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84045" autoAdjust="0"/>
  </p:normalViewPr>
  <p:slideViewPr>
    <p:cSldViewPr snapToGrid="0">
      <p:cViewPr varScale="1">
        <p:scale>
          <a:sx n="53" d="100"/>
          <a:sy n="53" d="100"/>
        </p:scale>
        <p:origin x="452" y="40"/>
      </p:cViewPr>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ena Lott" userId="2193ee64-32fa-4aa9-9971-f83d67764336" providerId="ADAL" clId="{C76025BC-8303-44D5-965A-2A53F5B9CFC1}"/>
    <pc:docChg chg="custSel modSld">
      <pc:chgData name="Sheena Lott" userId="2193ee64-32fa-4aa9-9971-f83d67764336" providerId="ADAL" clId="{C76025BC-8303-44D5-965A-2A53F5B9CFC1}" dt="2022-08-17T09:40:50.635" v="0" actId="26606"/>
      <pc:docMkLst>
        <pc:docMk/>
      </pc:docMkLst>
      <pc:sldChg chg="addSp delSp modSp mod setClrOvrMap">
        <pc:chgData name="Sheena Lott" userId="2193ee64-32fa-4aa9-9971-f83d67764336" providerId="ADAL" clId="{C76025BC-8303-44D5-965A-2A53F5B9CFC1}" dt="2022-08-17T09:40:50.635" v="0" actId="26606"/>
        <pc:sldMkLst>
          <pc:docMk/>
          <pc:sldMk cId="1964923335" sldId="256"/>
        </pc:sldMkLst>
        <pc:spChg chg="mod">
          <ac:chgData name="Sheena Lott" userId="2193ee64-32fa-4aa9-9971-f83d67764336" providerId="ADAL" clId="{C76025BC-8303-44D5-965A-2A53F5B9CFC1}" dt="2022-08-17T09:40:50.635" v="0" actId="26606"/>
          <ac:spMkLst>
            <pc:docMk/>
            <pc:sldMk cId="1964923335" sldId="256"/>
            <ac:spMk id="2" creationId="{00000000-0000-0000-0000-000000000000}"/>
          </ac:spMkLst>
        </pc:spChg>
        <pc:spChg chg="del">
          <ac:chgData name="Sheena Lott" userId="2193ee64-32fa-4aa9-9971-f83d67764336" providerId="ADAL" clId="{C76025BC-8303-44D5-965A-2A53F5B9CFC1}" dt="2022-08-17T09:40:50.635" v="0" actId="26606"/>
          <ac:spMkLst>
            <pc:docMk/>
            <pc:sldMk cId="1964923335" sldId="256"/>
            <ac:spMk id="45" creationId="{4845A0EE-C4C8-4AE1-B3C6-1261368AC036}"/>
          </ac:spMkLst>
        </pc:spChg>
        <pc:spChg chg="add">
          <ac:chgData name="Sheena Lott" userId="2193ee64-32fa-4aa9-9971-f83d67764336" providerId="ADAL" clId="{C76025BC-8303-44D5-965A-2A53F5B9CFC1}" dt="2022-08-17T09:40:50.635" v="0" actId="26606"/>
          <ac:spMkLst>
            <pc:docMk/>
            <pc:sldMk cId="1964923335" sldId="256"/>
            <ac:spMk id="50" creationId="{0DE6A193-4755-479A-BC6F-A7EBCA73BE1A}"/>
          </ac:spMkLst>
        </pc:spChg>
        <pc:spChg chg="add">
          <ac:chgData name="Sheena Lott" userId="2193ee64-32fa-4aa9-9971-f83d67764336" providerId="ADAL" clId="{C76025BC-8303-44D5-965A-2A53F5B9CFC1}" dt="2022-08-17T09:40:50.635" v="0" actId="26606"/>
          <ac:spMkLst>
            <pc:docMk/>
            <pc:sldMk cId="1964923335" sldId="256"/>
            <ac:spMk id="52" creationId="{5A55B759-31A7-423C-9BC2-A8BC09FE98B9}"/>
          </ac:spMkLst>
        </pc:spChg>
        <pc:spChg chg="add">
          <ac:chgData name="Sheena Lott" userId="2193ee64-32fa-4aa9-9971-f83d67764336" providerId="ADAL" clId="{C76025BC-8303-44D5-965A-2A53F5B9CFC1}" dt="2022-08-17T09:40:50.635" v="0" actId="26606"/>
          <ac:spMkLst>
            <pc:docMk/>
            <pc:sldMk cId="1964923335" sldId="256"/>
            <ac:spMk id="54" creationId="{F78796AF-79A0-47AC-BEFD-BFFC00F968C4}"/>
          </ac:spMkLst>
        </pc:spChg>
        <pc:picChg chg="mod ord">
          <ac:chgData name="Sheena Lott" userId="2193ee64-32fa-4aa9-9971-f83d67764336" providerId="ADAL" clId="{C76025BC-8303-44D5-965A-2A53F5B9CFC1}" dt="2022-08-17T09:40:50.635" v="0" actId="26606"/>
          <ac:picMkLst>
            <pc:docMk/>
            <pc:sldMk cId="1964923335" sldId="256"/>
            <ac:picMk id="3" creationId="{AB979203-611E-2E1B-E211-0ABCC23E5676}"/>
          </ac:picMkLst>
        </pc:picChg>
        <pc:picChg chg="mod ord">
          <ac:chgData name="Sheena Lott" userId="2193ee64-32fa-4aa9-9971-f83d67764336" providerId="ADAL" clId="{C76025BC-8303-44D5-965A-2A53F5B9CFC1}" dt="2022-08-17T09:40:50.635" v="0" actId="26606"/>
          <ac:picMkLst>
            <pc:docMk/>
            <pc:sldMk cId="1964923335" sldId="256"/>
            <ac:picMk id="10" creationId="{AE026354-24FC-4486-B374-FABD7242D83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217000-0CBE-4370-A269-147AD5147017}" type="datetimeFigureOut">
              <a:rPr lang="en-ZA" smtClean="0"/>
              <a:t>2022/08/17</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A8F2C2-2E1F-40AB-8BE0-0A8FD97C0981}" type="slidenum">
              <a:rPr lang="en-ZA" smtClean="0"/>
              <a:t>‹#›</a:t>
            </a:fld>
            <a:endParaRPr lang="en-ZA"/>
          </a:p>
        </p:txBody>
      </p:sp>
    </p:spTree>
    <p:extLst>
      <p:ext uri="{BB962C8B-B14F-4D97-AF65-F5344CB8AC3E}">
        <p14:creationId xmlns:p14="http://schemas.microsoft.com/office/powerpoint/2010/main" val="927402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Good day this presentation provides you with an overview of the tools used for quality improvement in order for us to continuously aim towards a better health care system in the communities we serve</a:t>
            </a:r>
          </a:p>
        </p:txBody>
      </p:sp>
      <p:sp>
        <p:nvSpPr>
          <p:cNvPr id="4" name="Slide Number Placeholder 3"/>
          <p:cNvSpPr>
            <a:spLocks noGrp="1"/>
          </p:cNvSpPr>
          <p:nvPr>
            <p:ph type="sldNum" sz="quarter" idx="5"/>
          </p:nvPr>
        </p:nvSpPr>
        <p:spPr/>
        <p:txBody>
          <a:bodyPr/>
          <a:lstStyle/>
          <a:p>
            <a:fld id="{D4A8F2C2-2E1F-40AB-8BE0-0A8FD97C0981}" type="slidenum">
              <a:rPr lang="en-ZA" smtClean="0"/>
              <a:t>1</a:t>
            </a:fld>
            <a:endParaRPr lang="en-ZA"/>
          </a:p>
        </p:txBody>
      </p:sp>
    </p:spTree>
    <p:extLst>
      <p:ext uri="{BB962C8B-B14F-4D97-AF65-F5344CB8AC3E}">
        <p14:creationId xmlns:p14="http://schemas.microsoft.com/office/powerpoint/2010/main" val="774776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Once you have found that the idea worked, then we need to adopt it the idea and implement.  But it is a continuous circle so re-visit every now and again as we on a continuous journey to make improvements over time.  As said before it can be small improvements so don’t take on large tasks but smaller ones that you can celebrate as a team.  All staff need to be involved for the changes to be sustained. </a:t>
            </a:r>
          </a:p>
        </p:txBody>
      </p:sp>
      <p:sp>
        <p:nvSpPr>
          <p:cNvPr id="4" name="Slide Number Placeholder 3"/>
          <p:cNvSpPr>
            <a:spLocks noGrp="1"/>
          </p:cNvSpPr>
          <p:nvPr>
            <p:ph type="sldNum" sz="quarter" idx="5"/>
          </p:nvPr>
        </p:nvSpPr>
        <p:spPr/>
        <p:txBody>
          <a:bodyPr/>
          <a:lstStyle/>
          <a:p>
            <a:fld id="{D21FB326-DE48-4AA9-AFF7-7679E964E3F1}" type="slidenum">
              <a:rPr lang="en-ZA" smtClean="0"/>
              <a:t>10</a:t>
            </a:fld>
            <a:endParaRPr lang="en-ZA"/>
          </a:p>
        </p:txBody>
      </p:sp>
    </p:spTree>
    <p:extLst>
      <p:ext uri="{BB962C8B-B14F-4D97-AF65-F5344CB8AC3E}">
        <p14:creationId xmlns:p14="http://schemas.microsoft.com/office/powerpoint/2010/main" val="377980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Thank you for your participation and support.  Please contact us if you need any additional guidance and support.</a:t>
            </a:r>
          </a:p>
        </p:txBody>
      </p:sp>
      <p:sp>
        <p:nvSpPr>
          <p:cNvPr id="4" name="Slide Number Placeholder 3"/>
          <p:cNvSpPr>
            <a:spLocks noGrp="1"/>
          </p:cNvSpPr>
          <p:nvPr>
            <p:ph type="sldNum" sz="quarter" idx="5"/>
          </p:nvPr>
        </p:nvSpPr>
        <p:spPr/>
        <p:txBody>
          <a:bodyPr/>
          <a:lstStyle/>
          <a:p>
            <a:fld id="{D4A8F2C2-2E1F-40AB-8BE0-0A8FD97C0981}" type="slidenum">
              <a:rPr lang="en-ZA" smtClean="0"/>
              <a:t>11</a:t>
            </a:fld>
            <a:endParaRPr lang="en-ZA"/>
          </a:p>
        </p:txBody>
      </p:sp>
    </p:spTree>
    <p:extLst>
      <p:ext uri="{BB962C8B-B14F-4D97-AF65-F5344CB8AC3E}">
        <p14:creationId xmlns:p14="http://schemas.microsoft.com/office/powerpoint/2010/main" val="3415482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The DOH’s definition is that QI is achieving the best possible results within the resources you have in your clinic.  This means we aim to meet standards, meet our targets and analyse data and </a:t>
            </a:r>
            <a:r>
              <a:rPr lang="en-ZA" dirty="0" err="1"/>
              <a:t>utimaltey</a:t>
            </a:r>
            <a:r>
              <a:rPr lang="en-ZA" dirty="0"/>
              <a:t> implement best practice and guidelines. </a:t>
            </a:r>
          </a:p>
          <a:p>
            <a:endParaRPr lang="en-ZA" dirty="0"/>
          </a:p>
        </p:txBody>
      </p:sp>
      <p:sp>
        <p:nvSpPr>
          <p:cNvPr id="4" name="Slide Number Placeholder 3"/>
          <p:cNvSpPr>
            <a:spLocks noGrp="1"/>
          </p:cNvSpPr>
          <p:nvPr>
            <p:ph type="sldNum" sz="quarter" idx="5"/>
          </p:nvPr>
        </p:nvSpPr>
        <p:spPr/>
        <p:txBody>
          <a:bodyPr/>
          <a:lstStyle/>
          <a:p>
            <a:fld id="{D4A8F2C2-2E1F-40AB-8BE0-0A8FD97C0981}" type="slidenum">
              <a:rPr lang="en-ZA" smtClean="0"/>
              <a:t>2</a:t>
            </a:fld>
            <a:endParaRPr lang="en-ZA"/>
          </a:p>
        </p:txBody>
      </p:sp>
    </p:spTree>
    <p:extLst>
      <p:ext uri="{BB962C8B-B14F-4D97-AF65-F5344CB8AC3E}">
        <p14:creationId xmlns:p14="http://schemas.microsoft.com/office/powerpoint/2010/main" val="968739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The DOH’s definition is that QI is achieving the best possible results within the resources you have in your clinic.  This means we aim to meet standards, meet our targets and analyse data and </a:t>
            </a:r>
            <a:r>
              <a:rPr lang="en-ZA" dirty="0" err="1"/>
              <a:t>utimaltey</a:t>
            </a:r>
            <a:r>
              <a:rPr lang="en-ZA" dirty="0"/>
              <a:t> implement best practice and guidelines. </a:t>
            </a:r>
          </a:p>
          <a:p>
            <a:endParaRPr lang="en-ZA" dirty="0"/>
          </a:p>
        </p:txBody>
      </p:sp>
      <p:sp>
        <p:nvSpPr>
          <p:cNvPr id="4" name="Slide Number Placeholder 3"/>
          <p:cNvSpPr>
            <a:spLocks noGrp="1"/>
          </p:cNvSpPr>
          <p:nvPr>
            <p:ph type="sldNum" sz="quarter" idx="5"/>
          </p:nvPr>
        </p:nvSpPr>
        <p:spPr/>
        <p:txBody>
          <a:bodyPr/>
          <a:lstStyle/>
          <a:p>
            <a:fld id="{D4A8F2C2-2E1F-40AB-8BE0-0A8FD97C0981}" type="slidenum">
              <a:rPr lang="en-ZA" smtClean="0"/>
              <a:t>3</a:t>
            </a:fld>
            <a:endParaRPr lang="en-ZA"/>
          </a:p>
        </p:txBody>
      </p:sp>
    </p:spTree>
    <p:extLst>
      <p:ext uri="{BB962C8B-B14F-4D97-AF65-F5344CB8AC3E}">
        <p14:creationId xmlns:p14="http://schemas.microsoft.com/office/powerpoint/2010/main" val="1487550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DoH recommends a few tools that assist when analysing a gap in healthcare.  The following list is a guide when </a:t>
            </a:r>
            <a:r>
              <a:rPr lang="en-ZA" dirty="0" err="1"/>
              <a:t>analyising</a:t>
            </a:r>
            <a:r>
              <a:rPr lang="en-ZA" dirty="0"/>
              <a:t> gaps, these being a process map or flow diagram, a root cause analysis otherwise known as the Fishbone, the 5 whys, action plans and A 3 reports.   </a:t>
            </a:r>
          </a:p>
        </p:txBody>
      </p:sp>
      <p:sp>
        <p:nvSpPr>
          <p:cNvPr id="4" name="Slide Number Placeholder 3"/>
          <p:cNvSpPr>
            <a:spLocks noGrp="1"/>
          </p:cNvSpPr>
          <p:nvPr>
            <p:ph type="sldNum" sz="quarter" idx="5"/>
          </p:nvPr>
        </p:nvSpPr>
        <p:spPr/>
        <p:txBody>
          <a:bodyPr/>
          <a:lstStyle/>
          <a:p>
            <a:fld id="{D4A8F2C2-2E1F-40AB-8BE0-0A8FD97C0981}" type="slidenum">
              <a:rPr lang="en-ZA" smtClean="0"/>
              <a:t>4</a:t>
            </a:fld>
            <a:endParaRPr lang="en-ZA"/>
          </a:p>
        </p:txBody>
      </p:sp>
    </p:spTree>
    <p:extLst>
      <p:ext uri="{BB962C8B-B14F-4D97-AF65-F5344CB8AC3E}">
        <p14:creationId xmlns:p14="http://schemas.microsoft.com/office/powerpoint/2010/main" val="1210566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Process mapping is very useful visual tool that shows the entire system and where possible bottlenecks exist, duplication of effort, waste etc.  It allows for the whole team to get involved as well as the clients.  Process mapping is useful to show patient flow as in the example on the slide. </a:t>
            </a:r>
          </a:p>
        </p:txBody>
      </p:sp>
      <p:sp>
        <p:nvSpPr>
          <p:cNvPr id="4" name="Slide Number Placeholder 3"/>
          <p:cNvSpPr>
            <a:spLocks noGrp="1"/>
          </p:cNvSpPr>
          <p:nvPr>
            <p:ph type="sldNum" sz="quarter" idx="5"/>
          </p:nvPr>
        </p:nvSpPr>
        <p:spPr/>
        <p:txBody>
          <a:bodyPr/>
          <a:lstStyle/>
          <a:p>
            <a:fld id="{D4A8F2C2-2E1F-40AB-8BE0-0A8FD97C0981}" type="slidenum">
              <a:rPr lang="en-ZA" smtClean="0"/>
              <a:t>5</a:t>
            </a:fld>
            <a:endParaRPr lang="en-ZA"/>
          </a:p>
        </p:txBody>
      </p:sp>
    </p:spTree>
    <p:extLst>
      <p:ext uri="{BB962C8B-B14F-4D97-AF65-F5344CB8AC3E}">
        <p14:creationId xmlns:p14="http://schemas.microsoft.com/office/powerpoint/2010/main" val="3336261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Fishbone explores underlying causes and potential solutions and how causes of poor quality care impact on one another and are related to one another. </a:t>
            </a:r>
          </a:p>
        </p:txBody>
      </p:sp>
      <p:sp>
        <p:nvSpPr>
          <p:cNvPr id="4" name="Slide Number Placeholder 3"/>
          <p:cNvSpPr>
            <a:spLocks noGrp="1"/>
          </p:cNvSpPr>
          <p:nvPr>
            <p:ph type="sldNum" sz="quarter" idx="5"/>
          </p:nvPr>
        </p:nvSpPr>
        <p:spPr/>
        <p:txBody>
          <a:bodyPr/>
          <a:lstStyle/>
          <a:p>
            <a:fld id="{D4A8F2C2-2E1F-40AB-8BE0-0A8FD97C0981}" type="slidenum">
              <a:rPr lang="en-ZA" smtClean="0"/>
              <a:t>6</a:t>
            </a:fld>
            <a:endParaRPr lang="en-ZA"/>
          </a:p>
        </p:txBody>
      </p:sp>
    </p:spTree>
    <p:extLst>
      <p:ext uri="{BB962C8B-B14F-4D97-AF65-F5344CB8AC3E}">
        <p14:creationId xmlns:p14="http://schemas.microsoft.com/office/powerpoint/2010/main" val="2358493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5 whys is a very useful tool to dig deeper into the actual challenge or problem.  It allows one to try and identify the root cause more rigorously.  So the example above highlights a challenge in a hospital setting.  One keeps asking why until one reach’s some sort of root cause. Again it is relatively simple and can be used as a team effort </a:t>
            </a:r>
          </a:p>
        </p:txBody>
      </p:sp>
      <p:sp>
        <p:nvSpPr>
          <p:cNvPr id="4" name="Slide Number Placeholder 3"/>
          <p:cNvSpPr>
            <a:spLocks noGrp="1"/>
          </p:cNvSpPr>
          <p:nvPr>
            <p:ph type="sldNum" sz="quarter" idx="5"/>
          </p:nvPr>
        </p:nvSpPr>
        <p:spPr/>
        <p:txBody>
          <a:bodyPr/>
          <a:lstStyle/>
          <a:p>
            <a:fld id="{D4A8F2C2-2E1F-40AB-8BE0-0A8FD97C0981}" type="slidenum">
              <a:rPr lang="en-ZA" smtClean="0"/>
              <a:t>7</a:t>
            </a:fld>
            <a:endParaRPr lang="en-ZA"/>
          </a:p>
        </p:txBody>
      </p:sp>
    </p:spTree>
    <p:extLst>
      <p:ext uri="{BB962C8B-B14F-4D97-AF65-F5344CB8AC3E}">
        <p14:creationId xmlns:p14="http://schemas.microsoft.com/office/powerpoint/2010/main" val="2857774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So now we need to create ideas to help address the challenges or gaps – so we brainstorm ideas, you can benchmark against other clinics, you can involve patients and the clinic committee, you can have discussions in the waiting area, you can also do client surveys which are already done for Ideal clinic</a:t>
            </a:r>
          </a:p>
        </p:txBody>
      </p:sp>
      <p:sp>
        <p:nvSpPr>
          <p:cNvPr id="4" name="Slide Number Placeholder 3"/>
          <p:cNvSpPr>
            <a:spLocks noGrp="1"/>
          </p:cNvSpPr>
          <p:nvPr>
            <p:ph type="sldNum" sz="quarter" idx="5"/>
          </p:nvPr>
        </p:nvSpPr>
        <p:spPr/>
        <p:txBody>
          <a:bodyPr/>
          <a:lstStyle/>
          <a:p>
            <a:fld id="{D21FB326-DE48-4AA9-AFF7-7679E964E3F1}" type="slidenum">
              <a:rPr lang="en-ZA" smtClean="0"/>
              <a:t>8</a:t>
            </a:fld>
            <a:endParaRPr lang="en-ZA"/>
          </a:p>
        </p:txBody>
      </p:sp>
    </p:spTree>
    <p:extLst>
      <p:ext uri="{BB962C8B-B14F-4D97-AF65-F5344CB8AC3E}">
        <p14:creationId xmlns:p14="http://schemas.microsoft.com/office/powerpoint/2010/main" val="354645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clinic team as a group will need to test these ideas or action plans and see if they work.  So this is where your PDSA cycle comes in as useful.  You have identified the gap or challenge, you have brainstormed ideas and now you testing to see if they work and improve the quality of healthcare.  The change may be small and the ideas may be small but a number of small changes will make a difference</a:t>
            </a:r>
          </a:p>
        </p:txBody>
      </p:sp>
      <p:sp>
        <p:nvSpPr>
          <p:cNvPr id="4" name="Slide Number Placeholder 3"/>
          <p:cNvSpPr>
            <a:spLocks noGrp="1"/>
          </p:cNvSpPr>
          <p:nvPr>
            <p:ph type="sldNum" sz="quarter" idx="5"/>
          </p:nvPr>
        </p:nvSpPr>
        <p:spPr/>
        <p:txBody>
          <a:bodyPr/>
          <a:lstStyle/>
          <a:p>
            <a:fld id="{D21FB326-DE48-4AA9-AFF7-7679E964E3F1}" type="slidenum">
              <a:rPr lang="en-ZA" smtClean="0"/>
              <a:t>9</a:t>
            </a:fld>
            <a:endParaRPr lang="en-ZA"/>
          </a:p>
        </p:txBody>
      </p:sp>
    </p:spTree>
    <p:extLst>
      <p:ext uri="{BB962C8B-B14F-4D97-AF65-F5344CB8AC3E}">
        <p14:creationId xmlns:p14="http://schemas.microsoft.com/office/powerpoint/2010/main" val="3821563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9AB10CD6-FF3E-470E-93EE-A310154E9869}" type="datetimeFigureOut">
              <a:rPr lang="en-ZA" smtClean="0"/>
              <a:t>2022/08/17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FE139F-AB29-4A8D-8482-82EEC3E0166E}" type="slidenum">
              <a:rPr lang="en-ZA" smtClean="0"/>
              <a:t>‹#›</a:t>
            </a:fld>
            <a:endParaRPr lang="en-ZA"/>
          </a:p>
        </p:txBody>
      </p:sp>
    </p:spTree>
    <p:extLst>
      <p:ext uri="{BB962C8B-B14F-4D97-AF65-F5344CB8AC3E}">
        <p14:creationId xmlns:p14="http://schemas.microsoft.com/office/powerpoint/2010/main" val="3762167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9AB10CD6-FF3E-470E-93EE-A310154E9869}" type="datetimeFigureOut">
              <a:rPr lang="en-ZA" smtClean="0"/>
              <a:t>2022/08/17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FE139F-AB29-4A8D-8482-82EEC3E0166E}" type="slidenum">
              <a:rPr lang="en-ZA" smtClean="0"/>
              <a:t>‹#›</a:t>
            </a:fld>
            <a:endParaRPr lang="en-ZA"/>
          </a:p>
        </p:txBody>
      </p:sp>
    </p:spTree>
    <p:extLst>
      <p:ext uri="{BB962C8B-B14F-4D97-AF65-F5344CB8AC3E}">
        <p14:creationId xmlns:p14="http://schemas.microsoft.com/office/powerpoint/2010/main" val="1138836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9AB10CD6-FF3E-470E-93EE-A310154E9869}" type="datetimeFigureOut">
              <a:rPr lang="en-ZA" smtClean="0"/>
              <a:t>2022/08/17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FE139F-AB29-4A8D-8482-82EEC3E0166E}" type="slidenum">
              <a:rPr lang="en-ZA" smtClean="0"/>
              <a:t>‹#›</a:t>
            </a:fld>
            <a:endParaRPr lang="en-ZA"/>
          </a:p>
        </p:txBody>
      </p:sp>
    </p:spTree>
    <p:extLst>
      <p:ext uri="{BB962C8B-B14F-4D97-AF65-F5344CB8AC3E}">
        <p14:creationId xmlns:p14="http://schemas.microsoft.com/office/powerpoint/2010/main" val="3218169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9AB10CD6-FF3E-470E-93EE-A310154E9869}" type="datetimeFigureOut">
              <a:rPr lang="en-ZA" smtClean="0"/>
              <a:t>2022/08/17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FE139F-AB29-4A8D-8482-82EEC3E0166E}" type="slidenum">
              <a:rPr lang="en-ZA" smtClean="0"/>
              <a:t>‹#›</a:t>
            </a:fld>
            <a:endParaRPr lang="en-ZA"/>
          </a:p>
        </p:txBody>
      </p:sp>
    </p:spTree>
    <p:extLst>
      <p:ext uri="{BB962C8B-B14F-4D97-AF65-F5344CB8AC3E}">
        <p14:creationId xmlns:p14="http://schemas.microsoft.com/office/powerpoint/2010/main" val="2368518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B10CD6-FF3E-470E-93EE-A310154E9869}" type="datetimeFigureOut">
              <a:rPr lang="en-ZA" smtClean="0"/>
              <a:t>2022/08/17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FE139F-AB29-4A8D-8482-82EEC3E0166E}" type="slidenum">
              <a:rPr lang="en-ZA" smtClean="0"/>
              <a:t>‹#›</a:t>
            </a:fld>
            <a:endParaRPr lang="en-ZA"/>
          </a:p>
        </p:txBody>
      </p:sp>
    </p:spTree>
    <p:extLst>
      <p:ext uri="{BB962C8B-B14F-4D97-AF65-F5344CB8AC3E}">
        <p14:creationId xmlns:p14="http://schemas.microsoft.com/office/powerpoint/2010/main" val="1872407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9AB10CD6-FF3E-470E-93EE-A310154E9869}" type="datetimeFigureOut">
              <a:rPr lang="en-ZA" smtClean="0"/>
              <a:t>2022/08/17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FE139F-AB29-4A8D-8482-82EEC3E0166E}" type="slidenum">
              <a:rPr lang="en-ZA" smtClean="0"/>
              <a:t>‹#›</a:t>
            </a:fld>
            <a:endParaRPr lang="en-ZA"/>
          </a:p>
        </p:txBody>
      </p:sp>
    </p:spTree>
    <p:extLst>
      <p:ext uri="{BB962C8B-B14F-4D97-AF65-F5344CB8AC3E}">
        <p14:creationId xmlns:p14="http://schemas.microsoft.com/office/powerpoint/2010/main" val="3117600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9AB10CD6-FF3E-470E-93EE-A310154E9869}" type="datetimeFigureOut">
              <a:rPr lang="en-ZA" smtClean="0"/>
              <a:t>2022/08/17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0CFE139F-AB29-4A8D-8482-82EEC3E0166E}" type="slidenum">
              <a:rPr lang="en-ZA" smtClean="0"/>
              <a:t>‹#›</a:t>
            </a:fld>
            <a:endParaRPr lang="en-ZA"/>
          </a:p>
        </p:txBody>
      </p:sp>
    </p:spTree>
    <p:extLst>
      <p:ext uri="{BB962C8B-B14F-4D97-AF65-F5344CB8AC3E}">
        <p14:creationId xmlns:p14="http://schemas.microsoft.com/office/powerpoint/2010/main" val="1170261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9AB10CD6-FF3E-470E-93EE-A310154E9869}" type="datetimeFigureOut">
              <a:rPr lang="en-ZA" smtClean="0"/>
              <a:t>2022/08/17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0CFE139F-AB29-4A8D-8482-82EEC3E0166E}" type="slidenum">
              <a:rPr lang="en-ZA" smtClean="0"/>
              <a:t>‹#›</a:t>
            </a:fld>
            <a:endParaRPr lang="en-ZA"/>
          </a:p>
        </p:txBody>
      </p:sp>
    </p:spTree>
    <p:extLst>
      <p:ext uri="{BB962C8B-B14F-4D97-AF65-F5344CB8AC3E}">
        <p14:creationId xmlns:p14="http://schemas.microsoft.com/office/powerpoint/2010/main" val="2271471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B10CD6-FF3E-470E-93EE-A310154E9869}" type="datetimeFigureOut">
              <a:rPr lang="en-ZA" smtClean="0"/>
              <a:t>2022/08/17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0CFE139F-AB29-4A8D-8482-82EEC3E0166E}" type="slidenum">
              <a:rPr lang="en-ZA" smtClean="0"/>
              <a:t>‹#›</a:t>
            </a:fld>
            <a:endParaRPr lang="en-ZA"/>
          </a:p>
        </p:txBody>
      </p:sp>
    </p:spTree>
    <p:extLst>
      <p:ext uri="{BB962C8B-B14F-4D97-AF65-F5344CB8AC3E}">
        <p14:creationId xmlns:p14="http://schemas.microsoft.com/office/powerpoint/2010/main" val="130508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B10CD6-FF3E-470E-93EE-A310154E9869}" type="datetimeFigureOut">
              <a:rPr lang="en-ZA" smtClean="0"/>
              <a:t>2022/08/17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FE139F-AB29-4A8D-8482-82EEC3E0166E}" type="slidenum">
              <a:rPr lang="en-ZA" smtClean="0"/>
              <a:t>‹#›</a:t>
            </a:fld>
            <a:endParaRPr lang="en-ZA"/>
          </a:p>
        </p:txBody>
      </p:sp>
    </p:spTree>
    <p:extLst>
      <p:ext uri="{BB962C8B-B14F-4D97-AF65-F5344CB8AC3E}">
        <p14:creationId xmlns:p14="http://schemas.microsoft.com/office/powerpoint/2010/main" val="3534467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B10CD6-FF3E-470E-93EE-A310154E9869}" type="datetimeFigureOut">
              <a:rPr lang="en-ZA" smtClean="0"/>
              <a:t>2022/08/17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FE139F-AB29-4A8D-8482-82EEC3E0166E}" type="slidenum">
              <a:rPr lang="en-ZA" smtClean="0"/>
              <a:t>‹#›</a:t>
            </a:fld>
            <a:endParaRPr lang="en-ZA"/>
          </a:p>
        </p:txBody>
      </p:sp>
    </p:spTree>
    <p:extLst>
      <p:ext uri="{BB962C8B-B14F-4D97-AF65-F5344CB8AC3E}">
        <p14:creationId xmlns:p14="http://schemas.microsoft.com/office/powerpoint/2010/main" val="2627223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B10CD6-FF3E-470E-93EE-A310154E9869}" type="datetimeFigureOut">
              <a:rPr lang="en-ZA" smtClean="0"/>
              <a:t>2022/08/17</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FE139F-AB29-4A8D-8482-82EEC3E0166E}" type="slidenum">
              <a:rPr lang="en-ZA" smtClean="0"/>
              <a:t>‹#›</a:t>
            </a:fld>
            <a:endParaRPr lang="en-ZA"/>
          </a:p>
        </p:txBody>
      </p:sp>
    </p:spTree>
    <p:extLst>
      <p:ext uri="{BB962C8B-B14F-4D97-AF65-F5344CB8AC3E}">
        <p14:creationId xmlns:p14="http://schemas.microsoft.com/office/powerpoint/2010/main" val="846750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mailto:info@chiva-Africa.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A55B759-31A7-423C-9BC2-A8BC09FE9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F78796AF-79A0-47AC-BEFD-BFFC00F96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804672" y="338328"/>
            <a:ext cx="3877056" cy="2249424"/>
          </a:xfrm>
        </p:spPr>
        <p:txBody>
          <a:bodyPr vert="horz" lIns="91440" tIns="45720" rIns="91440" bIns="45720" rtlCol="0" anchor="b">
            <a:normAutofit/>
          </a:bodyPr>
          <a:lstStyle/>
          <a:p>
            <a:pPr algn="l"/>
            <a:r>
              <a:rPr lang="en-US" sz="5000" b="1" kern="1200">
                <a:latin typeface="+mj-lt"/>
                <a:ea typeface="+mj-ea"/>
                <a:cs typeface="+mj-cs"/>
              </a:rPr>
              <a:t>Addressing Quality Improvement</a:t>
            </a:r>
            <a:endParaRPr lang="en-US" sz="5000" kern="1200">
              <a:latin typeface="+mj-lt"/>
              <a:ea typeface="+mj-ea"/>
              <a:cs typeface="+mj-cs"/>
            </a:endParaRPr>
          </a:p>
        </p:txBody>
      </p:sp>
      <p:pic>
        <p:nvPicPr>
          <p:cNvPr id="10" name="Picture 9" descr="A sign on a pole&#10;&#10;Description automatically generated">
            <a:extLst>
              <a:ext uri="{FF2B5EF4-FFF2-40B4-BE49-F238E27FC236}">
                <a16:creationId xmlns:a16="http://schemas.microsoft.com/office/drawing/2014/main" id="{AE026354-24FC-4486-B374-FABD7242D8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4285" y="329822"/>
            <a:ext cx="3941609" cy="2611316"/>
          </a:xfrm>
          <a:prstGeom prst="rect">
            <a:avLst/>
          </a:prstGeom>
        </p:spPr>
      </p:pic>
      <p:pic>
        <p:nvPicPr>
          <p:cNvPr id="3" name="Picture 2">
            <a:extLst>
              <a:ext uri="{FF2B5EF4-FFF2-40B4-BE49-F238E27FC236}">
                <a16:creationId xmlns:a16="http://schemas.microsoft.com/office/drawing/2014/main" id="{AB979203-611E-2E1B-E211-0ABCC23E56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3781" y="3852662"/>
            <a:ext cx="5702113" cy="1753399"/>
          </a:xfrm>
          <a:prstGeom prst="rect">
            <a:avLst/>
          </a:prstGeom>
        </p:spPr>
      </p:pic>
    </p:spTree>
    <p:extLst>
      <p:ext uri="{BB962C8B-B14F-4D97-AF65-F5344CB8AC3E}">
        <p14:creationId xmlns:p14="http://schemas.microsoft.com/office/powerpoint/2010/main" val="19649233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6459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46337"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04672" y="640263"/>
            <a:ext cx="5157216" cy="1839085"/>
          </a:xfrm>
        </p:spPr>
        <p:txBody>
          <a:bodyPr vert="horz" lIns="91440" tIns="45720" rIns="91440" bIns="45720" rtlCol="0" anchor="ctr">
            <a:noAutofit/>
          </a:bodyPr>
          <a:lstStyle/>
          <a:p>
            <a:r>
              <a:rPr lang="en-US" sz="4000" kern="1200" dirty="0">
                <a:solidFill>
                  <a:schemeClr val="tx1"/>
                </a:solidFill>
                <a:latin typeface="+mj-lt"/>
                <a:ea typeface="+mj-ea"/>
                <a:cs typeface="+mj-cs"/>
              </a:rPr>
              <a:t>Adopt and Sustain Improvement</a:t>
            </a:r>
          </a:p>
        </p:txBody>
      </p:sp>
      <p:sp>
        <p:nvSpPr>
          <p:cNvPr id="10" name="TextBox 9"/>
          <p:cNvSpPr txBox="1"/>
          <p:nvPr/>
        </p:nvSpPr>
        <p:spPr>
          <a:xfrm>
            <a:off x="804672" y="2782169"/>
            <a:ext cx="5157216" cy="3773010"/>
          </a:xfrm>
          <a:prstGeom prst="rect">
            <a:avLst/>
          </a:prstGeom>
        </p:spPr>
        <p:txBody>
          <a:bodyPr vert="horz" lIns="91440" tIns="45720" rIns="91440" bIns="45720" rtlCol="0">
            <a:normAutofit fontScale="92500" lnSpcReduction="10000"/>
          </a:bodyPr>
          <a:lstStyle/>
          <a:p>
            <a:pPr marL="571500" indent="-457200">
              <a:lnSpc>
                <a:spcPct val="90000"/>
              </a:lnSpc>
              <a:spcAft>
                <a:spcPts val="600"/>
              </a:spcAft>
              <a:buFont typeface="Wingdings" panose="05000000000000000000" pitchFamily="2" charset="2"/>
              <a:buChar char="§"/>
            </a:pPr>
            <a:endParaRPr lang="en-US" sz="2800" dirty="0">
              <a:latin typeface="+mj-lt"/>
            </a:endParaRPr>
          </a:p>
          <a:p>
            <a:pPr marL="571500" indent="-457200">
              <a:lnSpc>
                <a:spcPct val="90000"/>
              </a:lnSpc>
              <a:spcAft>
                <a:spcPts val="600"/>
              </a:spcAft>
              <a:buFont typeface="Wingdings" panose="05000000000000000000" pitchFamily="2" charset="2"/>
              <a:buChar char="§"/>
            </a:pPr>
            <a:r>
              <a:rPr lang="en-US" sz="3200" dirty="0">
                <a:latin typeface="+mj-lt"/>
              </a:rPr>
              <a:t>Part of the larger health system </a:t>
            </a:r>
          </a:p>
          <a:p>
            <a:pPr marL="571500" indent="-457200">
              <a:lnSpc>
                <a:spcPct val="90000"/>
              </a:lnSpc>
              <a:spcAft>
                <a:spcPts val="600"/>
              </a:spcAft>
              <a:buFont typeface="Wingdings" panose="05000000000000000000" pitchFamily="2" charset="2"/>
              <a:buChar char="§"/>
            </a:pPr>
            <a:r>
              <a:rPr lang="en-US" sz="3200" dirty="0">
                <a:latin typeface="+mj-lt"/>
              </a:rPr>
              <a:t>Continually </a:t>
            </a:r>
            <a:r>
              <a:rPr lang="en-US" sz="3200" dirty="0" err="1">
                <a:latin typeface="+mj-lt"/>
              </a:rPr>
              <a:t>recognising</a:t>
            </a:r>
            <a:r>
              <a:rPr lang="en-US" sz="3200" dirty="0">
                <a:latin typeface="+mj-lt"/>
              </a:rPr>
              <a:t> improvements </a:t>
            </a:r>
          </a:p>
          <a:p>
            <a:pPr marL="571500" indent="-457200">
              <a:lnSpc>
                <a:spcPct val="90000"/>
              </a:lnSpc>
              <a:spcAft>
                <a:spcPts val="600"/>
              </a:spcAft>
              <a:buFont typeface="Wingdings" panose="05000000000000000000" pitchFamily="2" charset="2"/>
              <a:buChar char="§"/>
            </a:pPr>
            <a:r>
              <a:rPr lang="en-US" sz="3200" dirty="0">
                <a:latin typeface="+mj-lt"/>
              </a:rPr>
              <a:t>Ongoing Process </a:t>
            </a:r>
          </a:p>
          <a:p>
            <a:pPr marL="571500" indent="-457200">
              <a:lnSpc>
                <a:spcPct val="90000"/>
              </a:lnSpc>
              <a:spcAft>
                <a:spcPts val="600"/>
              </a:spcAft>
              <a:buFont typeface="Wingdings" panose="05000000000000000000" pitchFamily="2" charset="2"/>
              <a:buChar char="§"/>
            </a:pPr>
            <a:r>
              <a:rPr lang="en-US" sz="3200" dirty="0">
                <a:latin typeface="+mj-lt"/>
              </a:rPr>
              <a:t>Staff and management buy-in important for sustained change </a:t>
            </a:r>
          </a:p>
        </p:txBody>
      </p:sp>
      <p:pic>
        <p:nvPicPr>
          <p:cNvPr id="2050" name="Picture 2" descr="Image result for sustain improvement"/>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969642" y="1775159"/>
            <a:ext cx="4736963" cy="3152233"/>
          </a:xfrm>
          <a:prstGeom prst="rect">
            <a:avLst/>
          </a:prstGeom>
          <a:solidFill>
            <a:srgbClr val="FFFFFF">
              <a:shade val="85000"/>
            </a:srgbClr>
          </a:solidFill>
        </p:spPr>
      </p:pic>
    </p:spTree>
    <p:extLst>
      <p:ext uri="{BB962C8B-B14F-4D97-AF65-F5344CB8AC3E}">
        <p14:creationId xmlns:p14="http://schemas.microsoft.com/office/powerpoint/2010/main" val="18130261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5901"/>
    </mc:Choice>
    <mc:Fallback xmlns="">
      <p:transition spd="slow" advTm="2590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16878" y="629266"/>
            <a:ext cx="6422849" cy="1676603"/>
          </a:xfrm>
        </p:spPr>
        <p:txBody>
          <a:bodyPr>
            <a:normAutofit/>
          </a:bodyPr>
          <a:lstStyle/>
          <a:p>
            <a:r>
              <a:rPr lang="en-ZA" dirty="0"/>
              <a:t>Thank You </a:t>
            </a:r>
          </a:p>
        </p:txBody>
      </p:sp>
      <p:sp>
        <p:nvSpPr>
          <p:cNvPr id="25" name="Rectangle 24">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4E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erson posing for the camera&#10;&#10;Description automatically generated">
            <a:extLst>
              <a:ext uri="{FF2B5EF4-FFF2-40B4-BE49-F238E27FC236}">
                <a16:creationId xmlns:a16="http://schemas.microsoft.com/office/drawing/2014/main" id="{0D981EAD-9454-46D6-8F9C-AC8D3B6351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672" y="2353675"/>
            <a:ext cx="3026663" cy="2001099"/>
          </a:xfrm>
          <a:prstGeom prst="rect">
            <a:avLst/>
          </a:prstGeom>
          <a:effectLst/>
        </p:spPr>
      </p:pic>
      <p:sp>
        <p:nvSpPr>
          <p:cNvPr id="3" name="Content Placeholder 2"/>
          <p:cNvSpPr>
            <a:spLocks noGrp="1"/>
          </p:cNvSpPr>
          <p:nvPr>
            <p:ph idx="1"/>
          </p:nvPr>
        </p:nvSpPr>
        <p:spPr>
          <a:xfrm>
            <a:off x="5116880" y="2048934"/>
            <a:ext cx="6422848" cy="4174886"/>
          </a:xfrm>
        </p:spPr>
        <p:txBody>
          <a:bodyPr>
            <a:normAutofit/>
          </a:bodyPr>
          <a:lstStyle/>
          <a:p>
            <a:pPr marL="0" indent="0">
              <a:buNone/>
            </a:pPr>
            <a:r>
              <a:rPr lang="en-ZA" dirty="0">
                <a:latin typeface="+mj-lt"/>
              </a:rPr>
              <a:t>Please feel free to contact us should you have any questions</a:t>
            </a:r>
            <a:r>
              <a:rPr lang="en-ZA">
                <a:latin typeface="+mj-lt"/>
              </a:rPr>
              <a:t>: </a:t>
            </a:r>
          </a:p>
          <a:p>
            <a:pPr marL="0" indent="0">
              <a:buNone/>
            </a:pPr>
            <a:endParaRPr lang="en-ZA" dirty="0">
              <a:latin typeface="+mj-lt"/>
            </a:endParaRPr>
          </a:p>
          <a:p>
            <a:pPr marL="0" indent="0">
              <a:buNone/>
            </a:pPr>
            <a:r>
              <a:rPr lang="en-ZA" dirty="0">
                <a:latin typeface="+mj-lt"/>
                <a:hlinkClick r:id="rId4"/>
              </a:rPr>
              <a:t>info@chiva-Africa.org</a:t>
            </a:r>
            <a:endParaRPr lang="en-ZA" dirty="0">
              <a:latin typeface="+mj-lt"/>
            </a:endParaRPr>
          </a:p>
          <a:p>
            <a:pPr marL="0" indent="0">
              <a:buNone/>
            </a:pPr>
            <a:endParaRPr lang="en-ZA" dirty="0">
              <a:latin typeface="+mj-lt"/>
            </a:endParaRPr>
          </a:p>
          <a:p>
            <a:pPr marL="0" indent="0">
              <a:buNone/>
            </a:pPr>
            <a:r>
              <a:rPr lang="en-ZA" dirty="0">
                <a:latin typeface="+mj-lt"/>
              </a:rPr>
              <a:t>+27 (0) 83 500 7222</a:t>
            </a:r>
          </a:p>
        </p:txBody>
      </p:sp>
    </p:spTree>
    <p:extLst>
      <p:ext uri="{BB962C8B-B14F-4D97-AF65-F5344CB8AC3E}">
        <p14:creationId xmlns:p14="http://schemas.microsoft.com/office/powerpoint/2010/main" val="1763588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393" y="182645"/>
            <a:ext cx="10515600" cy="1325563"/>
          </a:xfrm>
        </p:spPr>
        <p:txBody>
          <a:bodyPr/>
          <a:lstStyle/>
          <a:p>
            <a:r>
              <a:rPr lang="en-ZA" b="1" dirty="0"/>
              <a:t>DoH Definition </a:t>
            </a:r>
          </a:p>
        </p:txBody>
      </p:sp>
      <p:sp>
        <p:nvSpPr>
          <p:cNvPr id="3" name="Content Placeholder 2"/>
          <p:cNvSpPr>
            <a:spLocks noGrp="1"/>
          </p:cNvSpPr>
          <p:nvPr>
            <p:ph idx="1"/>
          </p:nvPr>
        </p:nvSpPr>
        <p:spPr>
          <a:xfrm>
            <a:off x="304800" y="1825625"/>
            <a:ext cx="11049000" cy="4351338"/>
          </a:xfrm>
        </p:spPr>
        <p:txBody>
          <a:bodyPr>
            <a:normAutofit/>
          </a:bodyPr>
          <a:lstStyle/>
          <a:p>
            <a:pPr marL="0" indent="0" algn="ctr">
              <a:buNone/>
            </a:pPr>
            <a:r>
              <a:rPr lang="en-ZA" i="1" dirty="0"/>
              <a:t>Quality Improvement is achieving the </a:t>
            </a:r>
            <a:r>
              <a:rPr lang="en-ZA" b="1" i="1" dirty="0"/>
              <a:t>best possible results </a:t>
            </a:r>
            <a:r>
              <a:rPr lang="en-ZA" i="1" dirty="0"/>
              <a:t>within </a:t>
            </a:r>
          </a:p>
          <a:p>
            <a:pPr marL="0" indent="0" algn="ctr">
              <a:buNone/>
            </a:pPr>
            <a:r>
              <a:rPr lang="en-ZA" b="1" i="1" dirty="0"/>
              <a:t>available resources </a:t>
            </a:r>
          </a:p>
          <a:p>
            <a:pPr marL="0" indent="0" algn="ctr">
              <a:buNone/>
            </a:pPr>
            <a:endParaRPr lang="en-ZA" i="1" dirty="0"/>
          </a:p>
          <a:p>
            <a:pPr marL="0" indent="0">
              <a:buNone/>
            </a:pPr>
            <a:r>
              <a:rPr lang="en-ZA" dirty="0"/>
              <a:t>‘Best possible results’ can be defined in several ways:-</a:t>
            </a:r>
            <a:br>
              <a:rPr lang="en-ZA" dirty="0"/>
            </a:br>
            <a:r>
              <a:rPr lang="en-ZA" dirty="0"/>
              <a:t> </a:t>
            </a:r>
          </a:p>
          <a:p>
            <a:pPr>
              <a:buFont typeface="Wingdings" panose="05000000000000000000" pitchFamily="2" charset="2"/>
              <a:buChar char="§"/>
            </a:pPr>
            <a:r>
              <a:rPr lang="en-ZA" dirty="0"/>
              <a:t>Meeting standards (Ideal Clinic, National Core Standards) </a:t>
            </a:r>
          </a:p>
          <a:p>
            <a:pPr>
              <a:buFont typeface="Wingdings" panose="05000000000000000000" pitchFamily="2" charset="2"/>
              <a:buChar char="§"/>
            </a:pPr>
            <a:r>
              <a:rPr lang="en-ZA" dirty="0"/>
              <a:t>Meeting targets and analysing Data </a:t>
            </a:r>
          </a:p>
          <a:p>
            <a:pPr>
              <a:buFont typeface="Wingdings" panose="05000000000000000000" pitchFamily="2" charset="2"/>
              <a:buChar char="§"/>
            </a:pPr>
            <a:r>
              <a:rPr lang="en-ZA" dirty="0"/>
              <a:t>Implementation of best practice /guidelines</a:t>
            </a:r>
          </a:p>
          <a:p>
            <a:pPr marL="0" indent="0">
              <a:buNone/>
            </a:pPr>
            <a:endParaRPr lang="en-ZA" dirty="0"/>
          </a:p>
        </p:txBody>
      </p:sp>
    </p:spTree>
    <p:extLst>
      <p:ext uri="{BB962C8B-B14F-4D97-AF65-F5344CB8AC3E}">
        <p14:creationId xmlns:p14="http://schemas.microsoft.com/office/powerpoint/2010/main" val="1049972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p:spPr>
        <p:txBody>
          <a:bodyPr anchor="b">
            <a:normAutofit/>
          </a:bodyPr>
          <a:lstStyle/>
          <a:p>
            <a:r>
              <a:rPr lang="en-ZA" sz="5400" b="1"/>
              <a:t>Quality Improvement</a:t>
            </a:r>
          </a:p>
        </p:txBody>
      </p:sp>
      <p:sp>
        <p:nvSpPr>
          <p:cNvPr id="1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40080" y="2872899"/>
            <a:ext cx="4243589" cy="3320668"/>
          </a:xfrm>
        </p:spPr>
        <p:txBody>
          <a:bodyPr>
            <a:normAutofit/>
          </a:bodyPr>
          <a:lstStyle/>
          <a:p>
            <a:pPr marL="0" indent="0">
              <a:buNone/>
            </a:pPr>
            <a:endParaRPr lang="en-ZA" sz="2200"/>
          </a:p>
          <a:p>
            <a:pPr marL="0" indent="0">
              <a:buNone/>
            </a:pPr>
            <a:r>
              <a:rPr lang="en-ZA" sz="2200"/>
              <a:t>Quality Improvement is </a:t>
            </a:r>
          </a:p>
          <a:p>
            <a:pPr marL="0" indent="0">
              <a:buNone/>
            </a:pPr>
            <a:endParaRPr lang="en-ZA" sz="2200" b="1" i="1"/>
          </a:p>
          <a:p>
            <a:pPr marL="0" indent="0">
              <a:buNone/>
            </a:pPr>
            <a:r>
              <a:rPr lang="en-ZA" sz="2200" b="1" i="1"/>
              <a:t>Continuous &amp; Cyclical</a:t>
            </a:r>
          </a:p>
          <a:p>
            <a:pPr marL="0" indent="0">
              <a:buNone/>
            </a:pPr>
            <a:endParaRPr lang="en-ZA" sz="2200"/>
          </a:p>
          <a:p>
            <a:pPr marL="0" indent="0">
              <a:buNone/>
            </a:pPr>
            <a:endParaRPr lang="en-ZA" sz="2200"/>
          </a:p>
        </p:txBody>
      </p:sp>
      <p:pic>
        <p:nvPicPr>
          <p:cNvPr id="10" name="Picture 9">
            <a:extLst>
              <a:ext uri="{FF2B5EF4-FFF2-40B4-BE49-F238E27FC236}">
                <a16:creationId xmlns:a16="http://schemas.microsoft.com/office/drawing/2014/main" id="{898967FA-E158-43FC-8A03-66E93D206F33}"/>
              </a:ext>
            </a:extLst>
          </p:cNvPr>
          <p:cNvPicPr>
            <a:picLocks noChangeAspect="1"/>
          </p:cNvPicPr>
          <p:nvPr/>
        </p:nvPicPr>
        <p:blipFill rotWithShape="1">
          <a:blip r:embed="rId3"/>
          <a:srcRect t="2140" r="1" b="65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961779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b="1" kern="1200">
                <a:solidFill>
                  <a:schemeClr val="bg1"/>
                </a:solidFill>
                <a:latin typeface="+mj-lt"/>
                <a:ea typeface="+mj-ea"/>
                <a:cs typeface="+mj-cs"/>
              </a:rPr>
              <a:t>Identify Gaps using DoH Tools </a:t>
            </a:r>
          </a:p>
        </p:txBody>
      </p:sp>
      <p:cxnSp>
        <p:nvCxnSpPr>
          <p:cNvPr id="19" name="Straight Connector 18">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 name="Content Placeholder 9">
            <a:extLst>
              <a:ext uri="{FF2B5EF4-FFF2-40B4-BE49-F238E27FC236}">
                <a16:creationId xmlns:a16="http://schemas.microsoft.com/office/drawing/2014/main" id="{C9D8A00C-A0C0-4406-854A-7C39FB48E924}"/>
              </a:ext>
            </a:extLst>
          </p:cNvPr>
          <p:cNvPicPr>
            <a:picLocks noGrp="1" noChangeAspect="1"/>
          </p:cNvPicPr>
          <p:nvPr>
            <p:ph idx="1"/>
          </p:nvPr>
        </p:nvPicPr>
        <p:blipFill>
          <a:blip r:embed="rId3"/>
          <a:stretch>
            <a:fillRect/>
          </a:stretch>
        </p:blipFill>
        <p:spPr>
          <a:xfrm>
            <a:off x="1172438" y="2427541"/>
            <a:ext cx="9792025" cy="3997637"/>
          </a:xfrm>
          <a:prstGeom prst="rect">
            <a:avLst/>
          </a:prstGeom>
        </p:spPr>
      </p:pic>
    </p:spTree>
    <p:extLst>
      <p:ext uri="{BB962C8B-B14F-4D97-AF65-F5344CB8AC3E}">
        <p14:creationId xmlns:p14="http://schemas.microsoft.com/office/powerpoint/2010/main" val="662043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360" y="640263"/>
            <a:ext cx="5239512" cy="1344975"/>
          </a:xfrm>
        </p:spPr>
        <p:txBody>
          <a:bodyPr vert="horz" lIns="91440" tIns="45720" rIns="91440" bIns="45720" rtlCol="0" anchor="ctr">
            <a:normAutofit/>
          </a:bodyPr>
          <a:lstStyle/>
          <a:p>
            <a:pPr algn="ctr"/>
            <a:r>
              <a:rPr lang="en-US" sz="4000" kern="1200">
                <a:solidFill>
                  <a:schemeClr val="tx1"/>
                </a:solidFill>
                <a:latin typeface="+mj-lt"/>
                <a:ea typeface="+mj-ea"/>
                <a:cs typeface="+mj-cs"/>
              </a:rPr>
              <a:t>Process Mapping</a:t>
            </a:r>
          </a:p>
        </p:txBody>
      </p:sp>
      <p:sp>
        <p:nvSpPr>
          <p:cNvPr id="22" name="TextBox 21">
            <a:extLst>
              <a:ext uri="{FF2B5EF4-FFF2-40B4-BE49-F238E27FC236}">
                <a16:creationId xmlns:a16="http://schemas.microsoft.com/office/drawing/2014/main" id="{AAA7BED0-4E9D-44DF-B3C5-D502C9F77360}"/>
              </a:ext>
            </a:extLst>
          </p:cNvPr>
          <p:cNvSpPr txBox="1"/>
          <p:nvPr/>
        </p:nvSpPr>
        <p:spPr>
          <a:xfrm>
            <a:off x="593610" y="2121763"/>
            <a:ext cx="5235490" cy="3773010"/>
          </a:xfrm>
          <a:prstGeom prst="rect">
            <a:avLst/>
          </a:prstGeom>
        </p:spPr>
        <p:txBody>
          <a:bodyPr vert="horz" lIns="91440" tIns="45720" rIns="91440" bIns="45720" rtlCol="0">
            <a:normAutofit/>
          </a:bodyPr>
          <a:lstStyle/>
          <a:p>
            <a:pPr marL="457200" indent="-228600">
              <a:lnSpc>
                <a:spcPct val="90000"/>
              </a:lnSpc>
              <a:spcAft>
                <a:spcPts val="600"/>
              </a:spcAft>
              <a:buFont typeface="Arial" panose="020B0604020202020204" pitchFamily="34" charset="0"/>
              <a:buChar char="•"/>
            </a:pPr>
            <a:r>
              <a:rPr lang="en-US" sz="2000"/>
              <a:t>Also known as a Flow Diagram </a:t>
            </a:r>
          </a:p>
          <a:p>
            <a:pPr marL="457200" indent="-228600">
              <a:lnSpc>
                <a:spcPct val="90000"/>
              </a:lnSpc>
              <a:spcAft>
                <a:spcPts val="600"/>
              </a:spcAft>
              <a:buFont typeface="Arial" panose="020B0604020202020204" pitchFamily="34" charset="0"/>
              <a:buChar char="•"/>
            </a:pPr>
            <a:r>
              <a:rPr lang="en-US" sz="2000"/>
              <a:t>Starting and End point </a:t>
            </a:r>
          </a:p>
          <a:p>
            <a:pPr marL="457200" indent="-228600">
              <a:lnSpc>
                <a:spcPct val="90000"/>
              </a:lnSpc>
              <a:spcAft>
                <a:spcPts val="600"/>
              </a:spcAft>
              <a:buFont typeface="Arial" panose="020B0604020202020204" pitchFamily="34" charset="0"/>
              <a:buChar char="•"/>
            </a:pPr>
            <a:r>
              <a:rPr lang="en-US" sz="2000"/>
              <a:t>Part of a larger system </a:t>
            </a:r>
          </a:p>
          <a:p>
            <a:pPr marL="457200" indent="-228600">
              <a:lnSpc>
                <a:spcPct val="90000"/>
              </a:lnSpc>
              <a:spcAft>
                <a:spcPts val="600"/>
              </a:spcAft>
              <a:buFont typeface="Arial" panose="020B0604020202020204" pitchFamily="34" charset="0"/>
              <a:buChar char="•"/>
            </a:pPr>
            <a:r>
              <a:rPr lang="en-US" sz="2000"/>
              <a:t>Creates a visual tool in order to identify bottlenecks, duplication of effort, waste, unnecessary steps causing a problem </a:t>
            </a:r>
          </a:p>
          <a:p>
            <a:pPr marL="457200" indent="-228600">
              <a:lnSpc>
                <a:spcPct val="90000"/>
              </a:lnSpc>
              <a:spcAft>
                <a:spcPts val="600"/>
              </a:spcAft>
              <a:buFont typeface="Arial" panose="020B0604020202020204" pitchFamily="34" charset="0"/>
              <a:buChar char="•"/>
            </a:pPr>
            <a:r>
              <a:rPr lang="en-US" sz="2000"/>
              <a:t>Team approach provides opportunity for input </a:t>
            </a:r>
          </a:p>
          <a:p>
            <a:pPr marL="457200" indent="-228600">
              <a:lnSpc>
                <a:spcPct val="90000"/>
              </a:lnSpc>
              <a:spcAft>
                <a:spcPts val="600"/>
              </a:spcAft>
              <a:buFont typeface="Arial" panose="020B0604020202020204" pitchFamily="34" charset="0"/>
              <a:buChar char="•"/>
            </a:pPr>
            <a:r>
              <a:rPr lang="en-US" sz="2000"/>
              <a:t>Understand from the clients and staff’s perspective </a:t>
            </a:r>
          </a:p>
          <a:p>
            <a:pPr indent="-228600">
              <a:lnSpc>
                <a:spcPct val="90000"/>
              </a:lnSpc>
              <a:spcAft>
                <a:spcPts val="600"/>
              </a:spcAft>
              <a:buFont typeface="Arial" panose="020B0604020202020204" pitchFamily="34" charset="0"/>
              <a:buChar char="•"/>
            </a:pPr>
            <a:endParaRPr lang="en-US" sz="2000"/>
          </a:p>
        </p:txBody>
      </p:sp>
      <p:pic>
        <p:nvPicPr>
          <p:cNvPr id="16" name="Picture 15" descr="Timeline&#10;&#10;Description automatically generated">
            <a:extLst>
              <a:ext uri="{FF2B5EF4-FFF2-40B4-BE49-F238E27FC236}">
                <a16:creationId xmlns:a16="http://schemas.microsoft.com/office/drawing/2014/main" id="{25F95280-65A3-4FC4-9F68-0FA1C57041CE}"/>
              </a:ext>
            </a:extLst>
          </p:cNvPr>
          <p:cNvPicPr>
            <a:picLocks noChangeAspect="1"/>
          </p:cNvPicPr>
          <p:nvPr/>
        </p:nvPicPr>
        <p:blipFill>
          <a:blip r:embed="rId3"/>
          <a:stretch>
            <a:fillRect/>
          </a:stretch>
        </p:blipFill>
        <p:spPr>
          <a:xfrm>
            <a:off x="6580632" y="1633818"/>
            <a:ext cx="5126736" cy="3434914"/>
          </a:xfrm>
          <a:prstGeom prst="rect">
            <a:avLst/>
          </a:prstGeom>
        </p:spPr>
      </p:pic>
    </p:spTree>
    <p:extLst>
      <p:ext uri="{BB962C8B-B14F-4D97-AF65-F5344CB8AC3E}">
        <p14:creationId xmlns:p14="http://schemas.microsoft.com/office/powerpoint/2010/main" val="1084274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360" y="640263"/>
            <a:ext cx="5239512" cy="1344975"/>
          </a:xfrm>
        </p:spPr>
        <p:txBody>
          <a:bodyPr vert="horz" lIns="91440" tIns="45720" rIns="91440" bIns="45720" rtlCol="0" anchor="ctr">
            <a:normAutofit/>
          </a:bodyPr>
          <a:lstStyle/>
          <a:p>
            <a:pPr algn="ctr"/>
            <a:r>
              <a:rPr lang="en-US" sz="4000" kern="1200">
                <a:solidFill>
                  <a:schemeClr val="tx1"/>
                </a:solidFill>
                <a:latin typeface="+mj-lt"/>
                <a:ea typeface="+mj-ea"/>
                <a:cs typeface="+mj-cs"/>
              </a:rPr>
              <a:t>Fishbone</a:t>
            </a:r>
          </a:p>
        </p:txBody>
      </p:sp>
      <p:sp>
        <p:nvSpPr>
          <p:cNvPr id="9" name="TextBox 8">
            <a:extLst>
              <a:ext uri="{FF2B5EF4-FFF2-40B4-BE49-F238E27FC236}">
                <a16:creationId xmlns:a16="http://schemas.microsoft.com/office/drawing/2014/main" id="{B05584A5-BB93-46EC-9ED9-30AB612E221A}"/>
              </a:ext>
            </a:extLst>
          </p:cNvPr>
          <p:cNvSpPr txBox="1"/>
          <p:nvPr/>
        </p:nvSpPr>
        <p:spPr>
          <a:xfrm>
            <a:off x="593610" y="2121763"/>
            <a:ext cx="5235490" cy="3773010"/>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000"/>
              <a:t>Explore underlying causes and identify potential solutions</a:t>
            </a:r>
          </a:p>
          <a:p>
            <a:pPr marL="285750" indent="-228600">
              <a:lnSpc>
                <a:spcPct val="90000"/>
              </a:lnSpc>
              <a:spcAft>
                <a:spcPts val="600"/>
              </a:spcAft>
              <a:buFont typeface="Arial" panose="020B0604020202020204" pitchFamily="34" charset="0"/>
              <a:buChar char="•"/>
            </a:pPr>
            <a:r>
              <a:rPr lang="en-US" sz="2000"/>
              <a:t>Pictorial display listing a problem with associated causes</a:t>
            </a:r>
          </a:p>
          <a:p>
            <a:pPr marL="285750" indent="-228600">
              <a:lnSpc>
                <a:spcPct val="90000"/>
              </a:lnSpc>
              <a:spcAft>
                <a:spcPts val="600"/>
              </a:spcAft>
              <a:buFont typeface="Arial" panose="020B0604020202020204" pitchFamily="34" charset="0"/>
              <a:buChar char="•"/>
            </a:pPr>
            <a:r>
              <a:rPr lang="en-US" sz="2000"/>
              <a:t>How causes related to and impact on one another </a:t>
            </a:r>
          </a:p>
          <a:p>
            <a:pPr indent="-228600">
              <a:lnSpc>
                <a:spcPct val="90000"/>
              </a:lnSpc>
              <a:spcAft>
                <a:spcPts val="600"/>
              </a:spcAft>
              <a:buFont typeface="Arial" panose="020B0604020202020204" pitchFamily="34" charset="0"/>
              <a:buChar char="•"/>
            </a:pPr>
            <a:endParaRPr lang="en-US" sz="2000"/>
          </a:p>
        </p:txBody>
      </p:sp>
      <p:pic>
        <p:nvPicPr>
          <p:cNvPr id="12" name="Picture 11">
            <a:extLst>
              <a:ext uri="{FF2B5EF4-FFF2-40B4-BE49-F238E27FC236}">
                <a16:creationId xmlns:a16="http://schemas.microsoft.com/office/drawing/2014/main" id="{6821546F-44FE-4C5B-97A0-44BEA094A70D}"/>
              </a:ext>
            </a:extLst>
          </p:cNvPr>
          <p:cNvPicPr>
            <a:picLocks noChangeAspect="1"/>
          </p:cNvPicPr>
          <p:nvPr/>
        </p:nvPicPr>
        <p:blipFill>
          <a:blip r:embed="rId3"/>
          <a:stretch>
            <a:fillRect/>
          </a:stretch>
        </p:blipFill>
        <p:spPr>
          <a:xfrm>
            <a:off x="6580632" y="1717128"/>
            <a:ext cx="5126736" cy="3268295"/>
          </a:xfrm>
          <a:prstGeom prst="rect">
            <a:avLst/>
          </a:prstGeom>
        </p:spPr>
      </p:pic>
    </p:spTree>
    <p:extLst>
      <p:ext uri="{BB962C8B-B14F-4D97-AF65-F5344CB8AC3E}">
        <p14:creationId xmlns:p14="http://schemas.microsoft.com/office/powerpoint/2010/main" val="2480560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360" y="640263"/>
            <a:ext cx="5239512" cy="1344975"/>
          </a:xfrm>
        </p:spPr>
        <p:txBody>
          <a:bodyPr vert="horz" lIns="91440" tIns="45720" rIns="91440" bIns="45720" rtlCol="0" anchor="ctr">
            <a:normAutofit/>
          </a:bodyPr>
          <a:lstStyle/>
          <a:p>
            <a:pPr algn="ctr"/>
            <a:r>
              <a:rPr lang="en-US" sz="4000" b="1" kern="1200">
                <a:solidFill>
                  <a:schemeClr val="tx1"/>
                </a:solidFill>
                <a:latin typeface="+mj-lt"/>
                <a:ea typeface="+mj-ea"/>
                <a:cs typeface="+mj-cs"/>
              </a:rPr>
              <a:t>5 Why’s </a:t>
            </a:r>
          </a:p>
        </p:txBody>
      </p:sp>
      <p:sp>
        <p:nvSpPr>
          <p:cNvPr id="19" name="TextBox 18">
            <a:extLst>
              <a:ext uri="{FF2B5EF4-FFF2-40B4-BE49-F238E27FC236}">
                <a16:creationId xmlns:a16="http://schemas.microsoft.com/office/drawing/2014/main" id="{509D94D3-A122-4067-9F95-76A1033EBBD0}"/>
              </a:ext>
            </a:extLst>
          </p:cNvPr>
          <p:cNvSpPr txBox="1"/>
          <p:nvPr/>
        </p:nvSpPr>
        <p:spPr>
          <a:xfrm>
            <a:off x="593610" y="2121763"/>
            <a:ext cx="5235490" cy="3773010"/>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000"/>
              <a:t>Technique probing deeper into the causal chain</a:t>
            </a:r>
            <a:br>
              <a:rPr lang="en-US" sz="2000"/>
            </a:br>
            <a:endParaRPr lang="en-US" sz="2000"/>
          </a:p>
          <a:p>
            <a:pPr marL="285750" indent="-228600">
              <a:lnSpc>
                <a:spcPct val="90000"/>
              </a:lnSpc>
              <a:spcAft>
                <a:spcPts val="600"/>
              </a:spcAft>
              <a:buFont typeface="Arial" panose="020B0604020202020204" pitchFamily="34" charset="0"/>
              <a:buChar char="•"/>
            </a:pPr>
            <a:r>
              <a:rPr lang="en-US" sz="2000"/>
              <a:t>Tries to identify the root cause more rigorously </a:t>
            </a:r>
          </a:p>
          <a:p>
            <a:pPr indent="-228600">
              <a:lnSpc>
                <a:spcPct val="90000"/>
              </a:lnSpc>
              <a:spcAft>
                <a:spcPts val="600"/>
              </a:spcAft>
              <a:buFont typeface="Arial" panose="020B0604020202020204" pitchFamily="34" charset="0"/>
              <a:buChar char="•"/>
            </a:pPr>
            <a:endParaRPr lang="en-US" sz="2000"/>
          </a:p>
        </p:txBody>
      </p:sp>
      <p:pic>
        <p:nvPicPr>
          <p:cNvPr id="16" name="Picture 15">
            <a:extLst>
              <a:ext uri="{FF2B5EF4-FFF2-40B4-BE49-F238E27FC236}">
                <a16:creationId xmlns:a16="http://schemas.microsoft.com/office/drawing/2014/main" id="{6408F6FF-B7A7-469E-9796-5908A1B5A217}"/>
              </a:ext>
            </a:extLst>
          </p:cNvPr>
          <p:cNvPicPr>
            <a:picLocks noChangeAspect="1"/>
          </p:cNvPicPr>
          <p:nvPr/>
        </p:nvPicPr>
        <p:blipFill>
          <a:blip r:embed="rId3"/>
          <a:stretch>
            <a:fillRect/>
          </a:stretch>
        </p:blipFill>
        <p:spPr>
          <a:xfrm>
            <a:off x="6580632" y="1832480"/>
            <a:ext cx="5126736" cy="3037591"/>
          </a:xfrm>
          <a:prstGeom prst="rect">
            <a:avLst/>
          </a:prstGeom>
        </p:spPr>
      </p:pic>
    </p:spTree>
    <p:extLst>
      <p:ext uri="{BB962C8B-B14F-4D97-AF65-F5344CB8AC3E}">
        <p14:creationId xmlns:p14="http://schemas.microsoft.com/office/powerpoint/2010/main" val="262420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7" name="Rectangle 2056">
            <a:extLst>
              <a:ext uri="{FF2B5EF4-FFF2-40B4-BE49-F238E27FC236}">
                <a16:creationId xmlns:a16="http://schemas.microsoft.com/office/drawing/2014/main" id="{F64F6814-96D5-4463-898E-405CC0C40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18419" y="321176"/>
            <a:ext cx="6326639"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3052" y="640263"/>
            <a:ext cx="5471890" cy="1344975"/>
          </a:xfrm>
        </p:spPr>
        <p:txBody>
          <a:bodyPr>
            <a:normAutofit/>
          </a:bodyPr>
          <a:lstStyle/>
          <a:p>
            <a:r>
              <a:rPr lang="en-ZA" sz="4000" b="1">
                <a:solidFill>
                  <a:schemeClr val="bg1"/>
                </a:solidFill>
              </a:rPr>
              <a:t>Create ‘Ideas’ </a:t>
            </a:r>
          </a:p>
        </p:txBody>
      </p:sp>
      <p:cxnSp>
        <p:nvCxnSpPr>
          <p:cNvPr id="2059" name="Straight Connector 2058">
            <a:extLst>
              <a:ext uri="{FF2B5EF4-FFF2-40B4-BE49-F238E27FC236}">
                <a16:creationId xmlns:a16="http://schemas.microsoft.com/office/drawing/2014/main" id="{B0EB58AB-4EF7-4CA1-8EBA-CC57F99AF8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755" y="2050299"/>
            <a:ext cx="4846320" cy="0"/>
          </a:xfrm>
          <a:prstGeom prst="line">
            <a:avLst/>
          </a:prstGeom>
          <a:ln w="222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03051" y="2121762"/>
            <a:ext cx="5471890" cy="3626917"/>
          </a:xfrm>
        </p:spPr>
        <p:txBody>
          <a:bodyPr>
            <a:normAutofit/>
          </a:bodyPr>
          <a:lstStyle/>
          <a:p>
            <a:pPr>
              <a:buFont typeface="Wingdings" panose="05000000000000000000" pitchFamily="2" charset="2"/>
              <a:buChar char="§"/>
            </a:pPr>
            <a:r>
              <a:rPr lang="en-ZA" sz="1900">
                <a:solidFill>
                  <a:schemeClr val="bg1"/>
                </a:solidFill>
              </a:rPr>
              <a:t>Brainstorming Ideas </a:t>
            </a:r>
            <a:br>
              <a:rPr lang="en-ZA" sz="1900">
                <a:solidFill>
                  <a:schemeClr val="bg1"/>
                </a:solidFill>
              </a:rPr>
            </a:br>
            <a:endParaRPr lang="en-ZA" sz="1900">
              <a:solidFill>
                <a:schemeClr val="bg1"/>
              </a:solidFill>
            </a:endParaRPr>
          </a:p>
          <a:p>
            <a:pPr>
              <a:buFont typeface="Wingdings" panose="05000000000000000000" pitchFamily="2" charset="2"/>
              <a:buChar char="§"/>
            </a:pPr>
            <a:r>
              <a:rPr lang="en-ZA" sz="1900">
                <a:solidFill>
                  <a:schemeClr val="bg1"/>
                </a:solidFill>
              </a:rPr>
              <a:t>Group ideas into themes</a:t>
            </a:r>
            <a:br>
              <a:rPr lang="en-ZA" sz="1900">
                <a:solidFill>
                  <a:schemeClr val="bg1"/>
                </a:solidFill>
              </a:rPr>
            </a:br>
            <a:endParaRPr lang="en-ZA" sz="1900">
              <a:solidFill>
                <a:schemeClr val="bg1"/>
              </a:solidFill>
            </a:endParaRPr>
          </a:p>
          <a:p>
            <a:pPr>
              <a:buFont typeface="Wingdings" panose="05000000000000000000" pitchFamily="2" charset="2"/>
              <a:buChar char="§"/>
            </a:pPr>
            <a:r>
              <a:rPr lang="en-ZA" sz="1900">
                <a:solidFill>
                  <a:schemeClr val="bg1"/>
                </a:solidFill>
              </a:rPr>
              <a:t>Benchmark against others</a:t>
            </a:r>
            <a:br>
              <a:rPr lang="en-ZA" sz="1900">
                <a:solidFill>
                  <a:schemeClr val="bg1"/>
                </a:solidFill>
              </a:rPr>
            </a:br>
            <a:endParaRPr lang="en-ZA" sz="1900">
              <a:solidFill>
                <a:schemeClr val="bg1"/>
              </a:solidFill>
            </a:endParaRPr>
          </a:p>
          <a:p>
            <a:pPr>
              <a:buFont typeface="Wingdings" panose="05000000000000000000" pitchFamily="2" charset="2"/>
              <a:buChar char="§"/>
            </a:pPr>
            <a:r>
              <a:rPr lang="en-ZA" sz="1900">
                <a:solidFill>
                  <a:schemeClr val="bg1"/>
                </a:solidFill>
              </a:rPr>
              <a:t>Involve patients</a:t>
            </a:r>
            <a:br>
              <a:rPr lang="en-ZA" sz="1900">
                <a:solidFill>
                  <a:schemeClr val="bg1"/>
                </a:solidFill>
              </a:rPr>
            </a:br>
            <a:endParaRPr lang="en-ZA" sz="1900">
              <a:solidFill>
                <a:schemeClr val="bg1"/>
              </a:solidFill>
            </a:endParaRPr>
          </a:p>
          <a:p>
            <a:pPr>
              <a:buFont typeface="Wingdings" panose="05000000000000000000" pitchFamily="2" charset="2"/>
              <a:buChar char="§"/>
            </a:pPr>
            <a:r>
              <a:rPr lang="en-ZA" sz="1900">
                <a:solidFill>
                  <a:schemeClr val="bg1"/>
                </a:solidFill>
              </a:rPr>
              <a:t>Group Discussions / Focus Groups</a:t>
            </a:r>
            <a:br>
              <a:rPr lang="en-ZA" sz="1900">
                <a:solidFill>
                  <a:schemeClr val="bg1"/>
                </a:solidFill>
              </a:rPr>
            </a:br>
            <a:endParaRPr lang="en-ZA" sz="1900">
              <a:solidFill>
                <a:schemeClr val="bg1"/>
              </a:solidFill>
            </a:endParaRPr>
          </a:p>
          <a:p>
            <a:pPr>
              <a:buFont typeface="Wingdings" panose="05000000000000000000" pitchFamily="2" charset="2"/>
              <a:buChar char="§"/>
            </a:pPr>
            <a:r>
              <a:rPr lang="en-ZA" sz="1900">
                <a:solidFill>
                  <a:schemeClr val="bg1"/>
                </a:solidFill>
              </a:rPr>
              <a:t>Surveys </a:t>
            </a:r>
          </a:p>
          <a:p>
            <a:pPr>
              <a:buFont typeface="Wingdings" panose="05000000000000000000" pitchFamily="2" charset="2"/>
              <a:buChar char="§"/>
            </a:pPr>
            <a:endParaRPr lang="en-ZA" sz="1900">
              <a:solidFill>
                <a:schemeClr val="bg1"/>
              </a:solidFill>
            </a:endParaRPr>
          </a:p>
          <a:p>
            <a:pPr>
              <a:buFont typeface="Wingdings" panose="05000000000000000000" pitchFamily="2" charset="2"/>
              <a:buChar char="§"/>
            </a:pPr>
            <a:endParaRPr lang="en-ZA" sz="1900">
              <a:solidFill>
                <a:schemeClr val="bg1"/>
              </a:solidFill>
            </a:endParaRPr>
          </a:p>
          <a:p>
            <a:pPr lvl="0">
              <a:buFont typeface="Wingdings" panose="05000000000000000000" pitchFamily="2" charset="2"/>
              <a:buChar char="§"/>
            </a:pPr>
            <a:endParaRPr lang="en-ZA" sz="1900">
              <a:solidFill>
                <a:schemeClr val="bg1"/>
              </a:solidFill>
            </a:endParaRPr>
          </a:p>
        </p:txBody>
      </p:sp>
      <p:pic>
        <p:nvPicPr>
          <p:cNvPr id="2052" name="Picture 4" descr="Image result for ideas"/>
          <p:cNvPicPr>
            <a:picLocks noChangeAspect="1" noChangeArrowheads="1"/>
          </p:cNvPicPr>
          <p:nvPr/>
        </p:nvPicPr>
        <p:blipFill rotWithShape="1">
          <a:blip r:embed="rId3">
            <a:extLst>
              <a:ext uri="{28A0092B-C50C-407E-A947-70E740481C1C}">
                <a14:useLocalDpi xmlns:a14="http://schemas.microsoft.com/office/drawing/2010/main"/>
              </a:ext>
            </a:extLst>
          </a:blip>
          <a:srcRect r="36893" b="-2"/>
          <a:stretch/>
        </p:blipFill>
        <p:spPr bwMode="auto">
          <a:xfrm>
            <a:off x="7117164" y="306909"/>
            <a:ext cx="4743891" cy="2842154"/>
          </a:xfrm>
          <a:prstGeom prst="rect">
            <a:avLst/>
          </a:prstGeom>
          <a:extLst>
            <a:ext uri="{909E8E84-426E-40DD-AFC4-6F175D3DCCD1}">
              <a14:hiddenFill xmlns:a14="http://schemas.microsoft.com/office/drawing/2010/main">
                <a:solidFill>
                  <a:srgbClr val="FFFFFF"/>
                </a:solidFill>
              </a14:hiddenFill>
            </a:ext>
          </a:extLst>
        </p:spPr>
      </p:pic>
      <p:pic>
        <p:nvPicPr>
          <p:cNvPr id="2050" name="Picture 2" descr="Image result for ideas"/>
          <p:cNvPicPr>
            <a:picLocks noChangeAspect="1" noChangeArrowheads="1"/>
          </p:cNvPicPr>
          <p:nvPr/>
        </p:nvPicPr>
        <p:blipFill rotWithShape="1">
          <a:blip r:embed="rId4">
            <a:extLst>
              <a:ext uri="{28A0092B-C50C-407E-A947-70E740481C1C}">
                <a14:useLocalDpi xmlns:a14="http://schemas.microsoft.com/office/drawing/2010/main"/>
              </a:ext>
            </a:extLst>
          </a:blip>
          <a:srcRect l="9327" r="376" b="-1"/>
          <a:stretch/>
        </p:blipFill>
        <p:spPr bwMode="auto">
          <a:xfrm>
            <a:off x="7117164" y="3375763"/>
            <a:ext cx="4743888" cy="2842155"/>
          </a:xfrm>
          <a:prstGeom prst="rect">
            <a:avLst/>
          </a:prstGeom>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224505"/>
      </p:ext>
    </p:extLst>
  </p:cSld>
  <p:clrMapOvr>
    <a:masterClrMapping/>
  </p:clrMapOvr>
  <mc:AlternateContent xmlns:mc="http://schemas.openxmlformats.org/markup-compatibility/2006" xmlns:p14="http://schemas.microsoft.com/office/powerpoint/2010/main">
    <mc:Choice Requires="p14">
      <p:transition spd="slow" p14:dur="2000" advTm="37093"/>
    </mc:Choice>
    <mc:Fallback xmlns="">
      <p:transition spd="slow" advTm="3709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6459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46337"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04672" y="640263"/>
            <a:ext cx="5221266" cy="1344975"/>
          </a:xfrm>
        </p:spPr>
        <p:txBody>
          <a:bodyPr vert="horz" lIns="91440" tIns="45720" rIns="91440" bIns="45720" rtlCol="0" anchor="ctr">
            <a:normAutofit/>
          </a:bodyPr>
          <a:lstStyle/>
          <a:p>
            <a:r>
              <a:rPr lang="en-US" sz="4000" dirty="0"/>
              <a:t>Test Ideas and Implement</a:t>
            </a:r>
          </a:p>
        </p:txBody>
      </p:sp>
      <p:sp>
        <p:nvSpPr>
          <p:cNvPr id="10" name="TextBox 9"/>
          <p:cNvSpPr txBox="1"/>
          <p:nvPr/>
        </p:nvSpPr>
        <p:spPr>
          <a:xfrm>
            <a:off x="804672" y="2121763"/>
            <a:ext cx="5235490" cy="4095974"/>
          </a:xfrm>
          <a:prstGeom prst="rect">
            <a:avLst/>
          </a:prstGeom>
        </p:spPr>
        <p:txBody>
          <a:bodyPr vert="horz" lIns="91440" tIns="45720" rIns="91440" bIns="45720" rtlCol="0">
            <a:normAutofit/>
          </a:bodyPr>
          <a:lstStyle/>
          <a:p>
            <a:pPr marL="685800" indent="-457200">
              <a:lnSpc>
                <a:spcPct val="90000"/>
              </a:lnSpc>
              <a:spcAft>
                <a:spcPts val="600"/>
              </a:spcAft>
              <a:buFont typeface="Wingdings" panose="05000000000000000000" pitchFamily="2" charset="2"/>
              <a:buChar char="§"/>
            </a:pPr>
            <a:r>
              <a:rPr lang="en-US" sz="2600" dirty="0">
                <a:latin typeface="+mj-lt"/>
              </a:rPr>
              <a:t>Identify and test ideas generated by teams</a:t>
            </a:r>
            <a:br>
              <a:rPr lang="en-US" sz="2600" dirty="0">
                <a:latin typeface="+mj-lt"/>
              </a:rPr>
            </a:br>
            <a:r>
              <a:rPr lang="en-US" sz="2600" dirty="0">
                <a:latin typeface="+mj-lt"/>
              </a:rPr>
              <a:t> </a:t>
            </a:r>
          </a:p>
          <a:p>
            <a:pPr marL="685800" indent="-457200">
              <a:lnSpc>
                <a:spcPct val="90000"/>
              </a:lnSpc>
              <a:spcAft>
                <a:spcPts val="600"/>
              </a:spcAft>
              <a:buFont typeface="Wingdings" panose="05000000000000000000" pitchFamily="2" charset="2"/>
              <a:buChar char="§"/>
            </a:pPr>
            <a:r>
              <a:rPr lang="en-US" sz="2600" dirty="0">
                <a:latin typeface="+mj-lt"/>
              </a:rPr>
              <a:t>Successful tests lead to implementation</a:t>
            </a:r>
          </a:p>
          <a:p>
            <a:pPr marL="228600" indent="-457200">
              <a:lnSpc>
                <a:spcPct val="90000"/>
              </a:lnSpc>
              <a:spcAft>
                <a:spcPts val="600"/>
              </a:spcAft>
              <a:buFont typeface="Wingdings" panose="05000000000000000000" pitchFamily="2" charset="2"/>
              <a:buChar char="§"/>
            </a:pPr>
            <a:endParaRPr lang="en-US" sz="2600" dirty="0">
              <a:latin typeface="+mj-lt"/>
            </a:endParaRPr>
          </a:p>
          <a:p>
            <a:pPr marL="685800" indent="-457200">
              <a:lnSpc>
                <a:spcPct val="90000"/>
              </a:lnSpc>
              <a:spcAft>
                <a:spcPts val="600"/>
              </a:spcAft>
              <a:buFont typeface="Wingdings" panose="05000000000000000000" pitchFamily="2" charset="2"/>
              <a:buChar char="§"/>
            </a:pPr>
            <a:r>
              <a:rPr lang="en-US" sz="2600" dirty="0">
                <a:latin typeface="+mj-lt"/>
              </a:rPr>
              <a:t>Initially change is small scale</a:t>
            </a:r>
          </a:p>
          <a:p>
            <a:pPr marL="685800" indent="-457200">
              <a:lnSpc>
                <a:spcPct val="90000"/>
              </a:lnSpc>
              <a:spcAft>
                <a:spcPts val="600"/>
              </a:spcAft>
              <a:buFont typeface="Wingdings" panose="05000000000000000000" pitchFamily="2" charset="2"/>
              <a:buChar char="§"/>
            </a:pPr>
            <a:endParaRPr lang="en-US" sz="2600" dirty="0">
              <a:latin typeface="+mj-lt"/>
            </a:endParaRPr>
          </a:p>
          <a:p>
            <a:pPr marL="685800" indent="-457200">
              <a:lnSpc>
                <a:spcPct val="90000"/>
              </a:lnSpc>
              <a:spcAft>
                <a:spcPts val="600"/>
              </a:spcAft>
              <a:buFont typeface="Wingdings" panose="05000000000000000000" pitchFamily="2" charset="2"/>
              <a:buChar char="§"/>
            </a:pPr>
            <a:r>
              <a:rPr lang="en-US" sz="2600" dirty="0">
                <a:latin typeface="+mj-lt"/>
              </a:rPr>
              <a:t>Use PDSA model to test </a:t>
            </a:r>
          </a:p>
        </p:txBody>
      </p:sp>
      <p:pic>
        <p:nvPicPr>
          <p:cNvPr id="11" name="Picture 10" descr="Image result for QI continuous cycle"/>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021741" y="484632"/>
            <a:ext cx="3136564" cy="2770632"/>
          </a:xfrm>
          <a:prstGeom prst="rect">
            <a:avLst/>
          </a:prstGeom>
          <a:noFill/>
        </p:spPr>
      </p:pic>
      <p:pic>
        <p:nvPicPr>
          <p:cNvPr id="3" name="Picture 2"/>
          <p:cNvPicPr>
            <a:picLocks noChangeAspect="1"/>
          </p:cNvPicPr>
          <p:nvPr/>
        </p:nvPicPr>
        <p:blipFill>
          <a:blip r:embed="rId4"/>
          <a:stretch>
            <a:fillRect/>
          </a:stretch>
        </p:blipFill>
        <p:spPr>
          <a:xfrm>
            <a:off x="7021741" y="3447287"/>
            <a:ext cx="4420558" cy="2770632"/>
          </a:xfrm>
          <a:prstGeom prst="rect">
            <a:avLst/>
          </a:prstGeom>
        </p:spPr>
      </p:pic>
    </p:spTree>
    <p:extLst>
      <p:ext uri="{BB962C8B-B14F-4D97-AF65-F5344CB8AC3E}">
        <p14:creationId xmlns:p14="http://schemas.microsoft.com/office/powerpoint/2010/main" val="24963010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6481"/>
    </mc:Choice>
    <mc:Fallback xmlns="">
      <p:transition spd="slow" advTm="26481"/>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841</Words>
  <Application>Microsoft Office PowerPoint</Application>
  <PresentationFormat>Widescreen</PresentationFormat>
  <Paragraphs>78</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Wingdings</vt:lpstr>
      <vt:lpstr>Office Theme</vt:lpstr>
      <vt:lpstr>Addressing Quality Improvement</vt:lpstr>
      <vt:lpstr>DoH Definition </vt:lpstr>
      <vt:lpstr>Quality Improvement</vt:lpstr>
      <vt:lpstr>Identify Gaps using DoH Tools </vt:lpstr>
      <vt:lpstr>Process Mapping</vt:lpstr>
      <vt:lpstr>Fishbone</vt:lpstr>
      <vt:lpstr>5 Why’s </vt:lpstr>
      <vt:lpstr>Create ‘Ideas’ </vt:lpstr>
      <vt:lpstr>Test Ideas and Implement</vt:lpstr>
      <vt:lpstr>Adopt and Sustain Improvement</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Quality Improvement</dc:title>
  <dc:creator>Sheena Lott</dc:creator>
  <cp:lastModifiedBy>Sheena Lott</cp:lastModifiedBy>
  <cp:revision>2</cp:revision>
  <dcterms:created xsi:type="dcterms:W3CDTF">2020-10-19T13:21:17Z</dcterms:created>
  <dcterms:modified xsi:type="dcterms:W3CDTF">2022-08-17T09:40:59Z</dcterms:modified>
</cp:coreProperties>
</file>