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73" r:id="rId2"/>
    <p:sldId id="258" r:id="rId3"/>
    <p:sldId id="261" r:id="rId4"/>
    <p:sldId id="259" r:id="rId5"/>
    <p:sldId id="262" r:id="rId6"/>
    <p:sldId id="265" r:id="rId7"/>
    <p:sldId id="267" r:id="rId8"/>
    <p:sldId id="268" r:id="rId9"/>
    <p:sldId id="269" r:id="rId10"/>
    <p:sldId id="272" r:id="rId11"/>
    <p:sldId id="271" r:id="rId12"/>
    <p:sldId id="264" r:id="rId13"/>
    <p:sldId id="27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eena Lott" initials="SL" lastIdx="1" clrIdx="0">
    <p:extLst>
      <p:ext uri="{19B8F6BF-5375-455C-9EA6-DF929625EA0E}">
        <p15:presenceInfo xmlns:p15="http://schemas.microsoft.com/office/powerpoint/2012/main" userId="S::sheena.lott@chiva-africa.org::2193ee64-32fa-4aa9-9971-f83d677643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84F769-ED13-4ED0-A13C-6838060F6461}" v="1" dt="2022-08-17T09:39:16.9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3" d="100"/>
          <a:sy n="63" d="100"/>
        </p:scale>
        <p:origin x="8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ena Lott" userId="2193ee64-32fa-4aa9-9971-f83d67764336" providerId="ADAL" clId="{6F84F769-ED13-4ED0-A13C-6838060F6461}"/>
    <pc:docChg chg="custSel addSld delSld modSld">
      <pc:chgData name="Sheena Lott" userId="2193ee64-32fa-4aa9-9971-f83d67764336" providerId="ADAL" clId="{6F84F769-ED13-4ED0-A13C-6838060F6461}" dt="2022-08-17T09:39:35.761" v="27" actId="20577"/>
      <pc:docMkLst>
        <pc:docMk/>
      </pc:docMkLst>
      <pc:sldChg chg="addSp modSp mod setBg">
        <pc:chgData name="Sheena Lott" userId="2193ee64-32fa-4aa9-9971-f83d67764336" providerId="ADAL" clId="{6F84F769-ED13-4ED0-A13C-6838060F6461}" dt="2022-08-17T09:39:04.461" v="0" actId="26606"/>
        <pc:sldMkLst>
          <pc:docMk/>
          <pc:sldMk cId="1211771602" sldId="273"/>
        </pc:sldMkLst>
        <pc:spChg chg="mod">
          <ac:chgData name="Sheena Lott" userId="2193ee64-32fa-4aa9-9971-f83d67764336" providerId="ADAL" clId="{6F84F769-ED13-4ED0-A13C-6838060F6461}" dt="2022-08-17T09:39:04.461" v="0" actId="26606"/>
          <ac:spMkLst>
            <pc:docMk/>
            <pc:sldMk cId="1211771602" sldId="273"/>
            <ac:spMk id="3" creationId="{E6BF3211-FEFA-4F66-8CE4-030AE1921B70}"/>
          </ac:spMkLst>
        </pc:spChg>
        <pc:spChg chg="add">
          <ac:chgData name="Sheena Lott" userId="2193ee64-32fa-4aa9-9971-f83d67764336" providerId="ADAL" clId="{6F84F769-ED13-4ED0-A13C-6838060F6461}" dt="2022-08-17T09:39:04.461" v="0" actId="26606"/>
          <ac:spMkLst>
            <pc:docMk/>
            <pc:sldMk cId="1211771602" sldId="273"/>
            <ac:spMk id="8" creationId="{AB45A142-4255-493C-8284-5D566C121B10}"/>
          </ac:spMkLst>
        </pc:spChg>
        <pc:picChg chg="mod">
          <ac:chgData name="Sheena Lott" userId="2193ee64-32fa-4aa9-9971-f83d67764336" providerId="ADAL" clId="{6F84F769-ED13-4ED0-A13C-6838060F6461}" dt="2022-08-17T09:39:04.461" v="0" actId="26606"/>
          <ac:picMkLst>
            <pc:docMk/>
            <pc:sldMk cId="1211771602" sldId="273"/>
            <ac:picMk id="2" creationId="{BB57CE6F-DA98-2EC3-B951-8A42343AF618}"/>
          </ac:picMkLst>
        </pc:picChg>
        <pc:cxnChg chg="add">
          <ac:chgData name="Sheena Lott" userId="2193ee64-32fa-4aa9-9971-f83d67764336" providerId="ADAL" clId="{6F84F769-ED13-4ED0-A13C-6838060F6461}" dt="2022-08-17T09:39:04.461" v="0" actId="26606"/>
          <ac:cxnSpMkLst>
            <pc:docMk/>
            <pc:sldMk cId="1211771602" sldId="273"/>
            <ac:cxnSpMk id="10" creationId="{38FB9660-F42F-4313-BBC4-47C007FE484C}"/>
          </ac:cxnSpMkLst>
        </pc:cxnChg>
      </pc:sldChg>
      <pc:sldChg chg="addSp delSp modSp add mod setBg delDesignElem">
        <pc:chgData name="Sheena Lott" userId="2193ee64-32fa-4aa9-9971-f83d67764336" providerId="ADAL" clId="{6F84F769-ED13-4ED0-A13C-6838060F6461}" dt="2022-08-17T09:39:35.761" v="27" actId="20577"/>
        <pc:sldMkLst>
          <pc:docMk/>
          <pc:sldMk cId="1763588777" sldId="274"/>
        </pc:sldMkLst>
        <pc:spChg chg="mod">
          <ac:chgData name="Sheena Lott" userId="2193ee64-32fa-4aa9-9971-f83d67764336" providerId="ADAL" clId="{6F84F769-ED13-4ED0-A13C-6838060F6461}" dt="2022-08-17T09:39:23.918" v="4" actId="26606"/>
          <ac:spMkLst>
            <pc:docMk/>
            <pc:sldMk cId="1763588777" sldId="274"/>
            <ac:spMk id="2" creationId="{00000000-0000-0000-0000-000000000000}"/>
          </ac:spMkLst>
        </pc:spChg>
        <pc:spChg chg="mod">
          <ac:chgData name="Sheena Lott" userId="2193ee64-32fa-4aa9-9971-f83d67764336" providerId="ADAL" clId="{6F84F769-ED13-4ED0-A13C-6838060F6461}" dt="2022-08-17T09:39:35.761" v="27" actId="20577"/>
          <ac:spMkLst>
            <pc:docMk/>
            <pc:sldMk cId="1763588777" sldId="274"/>
            <ac:spMk id="3" creationId="{00000000-0000-0000-0000-000000000000}"/>
          </ac:spMkLst>
        </pc:spChg>
        <pc:spChg chg="add">
          <ac:chgData name="Sheena Lott" userId="2193ee64-32fa-4aa9-9971-f83d67764336" providerId="ADAL" clId="{6F84F769-ED13-4ED0-A13C-6838060F6461}" dt="2022-08-17T09:39:23.918" v="4" actId="26606"/>
          <ac:spMkLst>
            <pc:docMk/>
            <pc:sldMk cId="1763588777" sldId="274"/>
            <ac:spMk id="18" creationId="{E02F3C71-C981-4614-98EA-D6C494F8091E}"/>
          </ac:spMkLst>
        </pc:spChg>
        <pc:spChg chg="del">
          <ac:chgData name="Sheena Lott" userId="2193ee64-32fa-4aa9-9971-f83d67764336" providerId="ADAL" clId="{6F84F769-ED13-4ED0-A13C-6838060F6461}" dt="2022-08-17T09:39:16.913" v="3"/>
          <ac:spMkLst>
            <pc:docMk/>
            <pc:sldMk cId="1763588777" sldId="274"/>
            <ac:spMk id="25" creationId="{C95B82D5-A8BB-45BF-BED8-C7B206892100}"/>
          </ac:spMkLst>
        </pc:spChg>
        <pc:spChg chg="del">
          <ac:chgData name="Sheena Lott" userId="2193ee64-32fa-4aa9-9971-f83d67764336" providerId="ADAL" clId="{6F84F769-ED13-4ED0-A13C-6838060F6461}" dt="2022-08-17T09:39:16.913" v="3"/>
          <ac:spMkLst>
            <pc:docMk/>
            <pc:sldMk cId="1763588777" sldId="274"/>
            <ac:spMk id="27" creationId="{296C61EC-FBF4-4216-BE67-6C864D30A01C}"/>
          </ac:spMkLst>
        </pc:spChg>
        <pc:picChg chg="mod">
          <ac:chgData name="Sheena Lott" userId="2193ee64-32fa-4aa9-9971-f83d67764336" providerId="ADAL" clId="{6F84F769-ED13-4ED0-A13C-6838060F6461}" dt="2022-08-17T09:39:23.918" v="4" actId="26606"/>
          <ac:picMkLst>
            <pc:docMk/>
            <pc:sldMk cId="1763588777" sldId="274"/>
            <ac:picMk id="8" creationId="{7149AE7D-BFB1-2255-A427-CEBC9D592C4F}"/>
          </ac:picMkLst>
        </pc:picChg>
        <pc:picChg chg="mod ord">
          <ac:chgData name="Sheena Lott" userId="2193ee64-32fa-4aa9-9971-f83d67764336" providerId="ADAL" clId="{6F84F769-ED13-4ED0-A13C-6838060F6461}" dt="2022-08-17T09:39:23.918" v="4" actId="26606"/>
          <ac:picMkLst>
            <pc:docMk/>
            <pc:sldMk cId="1763588777" sldId="274"/>
            <ac:picMk id="13" creationId="{0D981EAD-9454-46D6-8F9C-AC8D3B6351C4}"/>
          </ac:picMkLst>
        </pc:picChg>
      </pc:sldChg>
      <pc:sldChg chg="del">
        <pc:chgData name="Sheena Lott" userId="2193ee64-32fa-4aa9-9971-f83d67764336" providerId="ADAL" clId="{6F84F769-ED13-4ED0-A13C-6838060F6461}" dt="2022-08-17T09:39:12.237" v="1" actId="47"/>
        <pc:sldMkLst>
          <pc:docMk/>
          <pc:sldMk cId="3181662153" sldId="275"/>
        </pc:sldMkLst>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1-04-16T12:37:49.512" idx="1">
    <p:pos x="10" y="10"/>
    <p:text>The presenation is really good. Is it possible to show a before and after so just before this slide can you insert the example of the data in excel and then place this one next which shows the after ie: once you have created the pivot table</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98FEE6-A864-4AE9-BBCC-AAD8B8EFB44B}" type="datetimeFigureOut">
              <a:rPr lang="en-ZA" smtClean="0"/>
              <a:t>2022/08/17</a:t>
            </a:fld>
            <a:endParaRPr lang="en-Z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054D79-289A-4DD4-94B9-6D4C862E05D9}" type="slidenum">
              <a:rPr lang="en-ZA" smtClean="0"/>
              <a:t>‹#›</a:t>
            </a:fld>
            <a:endParaRPr lang="en-ZA"/>
          </a:p>
        </p:txBody>
      </p:sp>
    </p:spTree>
    <p:extLst>
      <p:ext uri="{BB962C8B-B14F-4D97-AF65-F5344CB8AC3E}">
        <p14:creationId xmlns:p14="http://schemas.microsoft.com/office/powerpoint/2010/main" val="1793311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a:t>The CHIVA SA team will help assess services for adolescents and youth, identify gaps that exist and support action plans that will improve the quality of SRH services for adolescent and youth that meet the DoH guidelines and Ideal Clinic elements.  Please contact us if you need any additional guidance and support.</a:t>
            </a:r>
          </a:p>
        </p:txBody>
      </p:sp>
      <p:sp>
        <p:nvSpPr>
          <p:cNvPr id="4" name="Slide Number Placeholder 3"/>
          <p:cNvSpPr>
            <a:spLocks noGrp="1"/>
          </p:cNvSpPr>
          <p:nvPr>
            <p:ph type="sldNum" sz="quarter" idx="5"/>
          </p:nvPr>
        </p:nvSpPr>
        <p:spPr/>
        <p:txBody>
          <a:bodyPr/>
          <a:lstStyle/>
          <a:p>
            <a:fld id="{D4A8F2C2-2E1F-40AB-8BE0-0A8FD97C0981}" type="slidenum">
              <a:rPr lang="en-ZA" smtClean="0"/>
              <a:t>13</a:t>
            </a:fld>
            <a:endParaRPr lang="en-ZA"/>
          </a:p>
        </p:txBody>
      </p:sp>
    </p:spTree>
    <p:extLst>
      <p:ext uri="{BB962C8B-B14F-4D97-AF65-F5344CB8AC3E}">
        <p14:creationId xmlns:p14="http://schemas.microsoft.com/office/powerpoint/2010/main" val="3415482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44D62-A5F5-4DD5-8AF9-D161FA4F1D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a:extLst>
              <a:ext uri="{FF2B5EF4-FFF2-40B4-BE49-F238E27FC236}">
                <a16:creationId xmlns:a16="http://schemas.microsoft.com/office/drawing/2014/main" id="{12E2F741-BCF3-4524-B944-E43B93477B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id="{2E4EB037-DF23-4ABD-A2A9-186E910A6857}"/>
              </a:ext>
            </a:extLst>
          </p:cNvPr>
          <p:cNvSpPr>
            <a:spLocks noGrp="1"/>
          </p:cNvSpPr>
          <p:nvPr>
            <p:ph type="dt" sz="half" idx="10"/>
          </p:nvPr>
        </p:nvSpPr>
        <p:spPr/>
        <p:txBody>
          <a:bodyPr/>
          <a:lstStyle/>
          <a:p>
            <a:fld id="{47E6DB6F-C5FC-4CC7-94DD-7FD3625F009E}" type="datetimeFigureOut">
              <a:rPr lang="en-ZA" smtClean="0"/>
              <a:t>2022/08/17</a:t>
            </a:fld>
            <a:endParaRPr lang="en-ZA"/>
          </a:p>
        </p:txBody>
      </p:sp>
      <p:sp>
        <p:nvSpPr>
          <p:cNvPr id="5" name="Footer Placeholder 4">
            <a:extLst>
              <a:ext uri="{FF2B5EF4-FFF2-40B4-BE49-F238E27FC236}">
                <a16:creationId xmlns:a16="http://schemas.microsoft.com/office/drawing/2014/main" id="{ACED3EA6-5354-4E46-9EFB-765EA779F8D1}"/>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015C7DB3-98E5-4CC2-BE69-DFA37594FAD0}"/>
              </a:ext>
            </a:extLst>
          </p:cNvPr>
          <p:cNvSpPr>
            <a:spLocks noGrp="1"/>
          </p:cNvSpPr>
          <p:nvPr>
            <p:ph type="sldNum" sz="quarter" idx="12"/>
          </p:nvPr>
        </p:nvSpPr>
        <p:spPr/>
        <p:txBody>
          <a:bodyPr/>
          <a:lstStyle/>
          <a:p>
            <a:fld id="{EC11B80C-5B92-4F85-953C-879EBDA9FCC2}" type="slidenum">
              <a:rPr lang="en-ZA" smtClean="0"/>
              <a:t>‹#›</a:t>
            </a:fld>
            <a:endParaRPr lang="en-ZA"/>
          </a:p>
        </p:txBody>
      </p:sp>
    </p:spTree>
    <p:extLst>
      <p:ext uri="{BB962C8B-B14F-4D97-AF65-F5344CB8AC3E}">
        <p14:creationId xmlns:p14="http://schemas.microsoft.com/office/powerpoint/2010/main" val="1625801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EFB37-C524-4D1B-890C-BC8E9648CBEA}"/>
              </a:ext>
            </a:extLst>
          </p:cNvPr>
          <p:cNvSpPr>
            <a:spLocks noGrp="1"/>
          </p:cNvSpPr>
          <p:nvPr>
            <p:ph type="title"/>
          </p:nvPr>
        </p:nvSpPr>
        <p:spPr/>
        <p:txBody>
          <a:bodyPr/>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44E622F6-8887-4C25-8095-00BCDF60E5D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F8997561-2314-4D70-81F0-0A048199325A}"/>
              </a:ext>
            </a:extLst>
          </p:cNvPr>
          <p:cNvSpPr>
            <a:spLocks noGrp="1"/>
          </p:cNvSpPr>
          <p:nvPr>
            <p:ph type="dt" sz="half" idx="10"/>
          </p:nvPr>
        </p:nvSpPr>
        <p:spPr/>
        <p:txBody>
          <a:bodyPr/>
          <a:lstStyle/>
          <a:p>
            <a:fld id="{47E6DB6F-C5FC-4CC7-94DD-7FD3625F009E}" type="datetimeFigureOut">
              <a:rPr lang="en-ZA" smtClean="0"/>
              <a:t>2022/08/17</a:t>
            </a:fld>
            <a:endParaRPr lang="en-ZA"/>
          </a:p>
        </p:txBody>
      </p:sp>
      <p:sp>
        <p:nvSpPr>
          <p:cNvPr id="5" name="Footer Placeholder 4">
            <a:extLst>
              <a:ext uri="{FF2B5EF4-FFF2-40B4-BE49-F238E27FC236}">
                <a16:creationId xmlns:a16="http://schemas.microsoft.com/office/drawing/2014/main" id="{B3A83DD9-90F3-4BAC-8A80-F548AF7FE390}"/>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F6520AE2-DFE0-4E83-9778-10E52DB33553}"/>
              </a:ext>
            </a:extLst>
          </p:cNvPr>
          <p:cNvSpPr>
            <a:spLocks noGrp="1"/>
          </p:cNvSpPr>
          <p:nvPr>
            <p:ph type="sldNum" sz="quarter" idx="12"/>
          </p:nvPr>
        </p:nvSpPr>
        <p:spPr/>
        <p:txBody>
          <a:bodyPr/>
          <a:lstStyle/>
          <a:p>
            <a:fld id="{EC11B80C-5B92-4F85-953C-879EBDA9FCC2}" type="slidenum">
              <a:rPr lang="en-ZA" smtClean="0"/>
              <a:t>‹#›</a:t>
            </a:fld>
            <a:endParaRPr lang="en-ZA"/>
          </a:p>
        </p:txBody>
      </p:sp>
    </p:spTree>
    <p:extLst>
      <p:ext uri="{BB962C8B-B14F-4D97-AF65-F5344CB8AC3E}">
        <p14:creationId xmlns:p14="http://schemas.microsoft.com/office/powerpoint/2010/main" val="239562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9026825-2638-41F3-BC8B-E088CB45F96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714FCBC2-1277-4D65-89D3-85A7A9EECC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1EE7EEB7-F94D-439B-97BF-AFC5384023EF}"/>
              </a:ext>
            </a:extLst>
          </p:cNvPr>
          <p:cNvSpPr>
            <a:spLocks noGrp="1"/>
          </p:cNvSpPr>
          <p:nvPr>
            <p:ph type="dt" sz="half" idx="10"/>
          </p:nvPr>
        </p:nvSpPr>
        <p:spPr/>
        <p:txBody>
          <a:bodyPr/>
          <a:lstStyle/>
          <a:p>
            <a:fld id="{47E6DB6F-C5FC-4CC7-94DD-7FD3625F009E}" type="datetimeFigureOut">
              <a:rPr lang="en-ZA" smtClean="0"/>
              <a:t>2022/08/17</a:t>
            </a:fld>
            <a:endParaRPr lang="en-ZA"/>
          </a:p>
        </p:txBody>
      </p:sp>
      <p:sp>
        <p:nvSpPr>
          <p:cNvPr id="5" name="Footer Placeholder 4">
            <a:extLst>
              <a:ext uri="{FF2B5EF4-FFF2-40B4-BE49-F238E27FC236}">
                <a16:creationId xmlns:a16="http://schemas.microsoft.com/office/drawing/2014/main" id="{A71F6ECE-F200-4AE4-B416-16C3F39842DF}"/>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9E5CFD98-2BBA-4591-91CE-91101484586E}"/>
              </a:ext>
            </a:extLst>
          </p:cNvPr>
          <p:cNvSpPr>
            <a:spLocks noGrp="1"/>
          </p:cNvSpPr>
          <p:nvPr>
            <p:ph type="sldNum" sz="quarter" idx="12"/>
          </p:nvPr>
        </p:nvSpPr>
        <p:spPr/>
        <p:txBody>
          <a:bodyPr/>
          <a:lstStyle/>
          <a:p>
            <a:fld id="{EC11B80C-5B92-4F85-953C-879EBDA9FCC2}" type="slidenum">
              <a:rPr lang="en-ZA" smtClean="0"/>
              <a:t>‹#›</a:t>
            </a:fld>
            <a:endParaRPr lang="en-ZA"/>
          </a:p>
        </p:txBody>
      </p:sp>
    </p:spTree>
    <p:extLst>
      <p:ext uri="{BB962C8B-B14F-4D97-AF65-F5344CB8AC3E}">
        <p14:creationId xmlns:p14="http://schemas.microsoft.com/office/powerpoint/2010/main" val="2189718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C0AF5-2D8C-4BA6-9740-E550B7EE8F4C}"/>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108F450E-1485-41C4-B4D3-972A4FC375A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B3178C22-13AE-4DCB-AB3F-24BC31048B18}"/>
              </a:ext>
            </a:extLst>
          </p:cNvPr>
          <p:cNvSpPr>
            <a:spLocks noGrp="1"/>
          </p:cNvSpPr>
          <p:nvPr>
            <p:ph type="dt" sz="half" idx="10"/>
          </p:nvPr>
        </p:nvSpPr>
        <p:spPr/>
        <p:txBody>
          <a:bodyPr/>
          <a:lstStyle/>
          <a:p>
            <a:fld id="{47E6DB6F-C5FC-4CC7-94DD-7FD3625F009E}" type="datetimeFigureOut">
              <a:rPr lang="en-ZA" smtClean="0"/>
              <a:t>2022/08/17</a:t>
            </a:fld>
            <a:endParaRPr lang="en-ZA"/>
          </a:p>
        </p:txBody>
      </p:sp>
      <p:sp>
        <p:nvSpPr>
          <p:cNvPr id="5" name="Footer Placeholder 4">
            <a:extLst>
              <a:ext uri="{FF2B5EF4-FFF2-40B4-BE49-F238E27FC236}">
                <a16:creationId xmlns:a16="http://schemas.microsoft.com/office/drawing/2014/main" id="{23B72E4C-AAFC-49FB-A32F-565F977CCF68}"/>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71A26A6F-22A6-4721-AEC4-372188C7CA66}"/>
              </a:ext>
            </a:extLst>
          </p:cNvPr>
          <p:cNvSpPr>
            <a:spLocks noGrp="1"/>
          </p:cNvSpPr>
          <p:nvPr>
            <p:ph type="sldNum" sz="quarter" idx="12"/>
          </p:nvPr>
        </p:nvSpPr>
        <p:spPr/>
        <p:txBody>
          <a:bodyPr/>
          <a:lstStyle/>
          <a:p>
            <a:fld id="{EC11B80C-5B92-4F85-953C-879EBDA9FCC2}" type="slidenum">
              <a:rPr lang="en-ZA" smtClean="0"/>
              <a:t>‹#›</a:t>
            </a:fld>
            <a:endParaRPr lang="en-ZA"/>
          </a:p>
        </p:txBody>
      </p:sp>
    </p:spTree>
    <p:extLst>
      <p:ext uri="{BB962C8B-B14F-4D97-AF65-F5344CB8AC3E}">
        <p14:creationId xmlns:p14="http://schemas.microsoft.com/office/powerpoint/2010/main" val="294759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BB91E-66B6-41AF-9C74-D1072B62018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a:extLst>
              <a:ext uri="{FF2B5EF4-FFF2-40B4-BE49-F238E27FC236}">
                <a16:creationId xmlns:a16="http://schemas.microsoft.com/office/drawing/2014/main" id="{E64C6032-F8FD-4B24-A1F9-E0DD0F8DFF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A98AC70-4BAF-4F51-A2BC-FD535C929295}"/>
              </a:ext>
            </a:extLst>
          </p:cNvPr>
          <p:cNvSpPr>
            <a:spLocks noGrp="1"/>
          </p:cNvSpPr>
          <p:nvPr>
            <p:ph type="dt" sz="half" idx="10"/>
          </p:nvPr>
        </p:nvSpPr>
        <p:spPr/>
        <p:txBody>
          <a:bodyPr/>
          <a:lstStyle/>
          <a:p>
            <a:fld id="{47E6DB6F-C5FC-4CC7-94DD-7FD3625F009E}" type="datetimeFigureOut">
              <a:rPr lang="en-ZA" smtClean="0"/>
              <a:t>2022/08/17</a:t>
            </a:fld>
            <a:endParaRPr lang="en-ZA"/>
          </a:p>
        </p:txBody>
      </p:sp>
      <p:sp>
        <p:nvSpPr>
          <p:cNvPr id="5" name="Footer Placeholder 4">
            <a:extLst>
              <a:ext uri="{FF2B5EF4-FFF2-40B4-BE49-F238E27FC236}">
                <a16:creationId xmlns:a16="http://schemas.microsoft.com/office/drawing/2014/main" id="{79AA8D0D-FFE9-4C62-A0A0-6B31BC43641E}"/>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6F2ED7DC-F990-4A71-8FD1-9E32A7978D3D}"/>
              </a:ext>
            </a:extLst>
          </p:cNvPr>
          <p:cNvSpPr>
            <a:spLocks noGrp="1"/>
          </p:cNvSpPr>
          <p:nvPr>
            <p:ph type="sldNum" sz="quarter" idx="12"/>
          </p:nvPr>
        </p:nvSpPr>
        <p:spPr/>
        <p:txBody>
          <a:bodyPr/>
          <a:lstStyle/>
          <a:p>
            <a:fld id="{EC11B80C-5B92-4F85-953C-879EBDA9FCC2}" type="slidenum">
              <a:rPr lang="en-ZA" smtClean="0"/>
              <a:t>‹#›</a:t>
            </a:fld>
            <a:endParaRPr lang="en-ZA"/>
          </a:p>
        </p:txBody>
      </p:sp>
    </p:spTree>
    <p:extLst>
      <p:ext uri="{BB962C8B-B14F-4D97-AF65-F5344CB8AC3E}">
        <p14:creationId xmlns:p14="http://schemas.microsoft.com/office/powerpoint/2010/main" val="167216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16350-F14D-44E3-82AC-00476C2D671D}"/>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998DD7DA-6ACE-4D8A-A63F-C488959C1EC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a:extLst>
              <a:ext uri="{FF2B5EF4-FFF2-40B4-BE49-F238E27FC236}">
                <a16:creationId xmlns:a16="http://schemas.microsoft.com/office/drawing/2014/main" id="{1042D518-06A4-4920-BB17-F9C0EF3F9ED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a:extLst>
              <a:ext uri="{FF2B5EF4-FFF2-40B4-BE49-F238E27FC236}">
                <a16:creationId xmlns:a16="http://schemas.microsoft.com/office/drawing/2014/main" id="{6ACCADAF-0F61-40E3-BC9C-529DF3D7D3FF}"/>
              </a:ext>
            </a:extLst>
          </p:cNvPr>
          <p:cNvSpPr>
            <a:spLocks noGrp="1"/>
          </p:cNvSpPr>
          <p:nvPr>
            <p:ph type="dt" sz="half" idx="10"/>
          </p:nvPr>
        </p:nvSpPr>
        <p:spPr/>
        <p:txBody>
          <a:bodyPr/>
          <a:lstStyle/>
          <a:p>
            <a:fld id="{47E6DB6F-C5FC-4CC7-94DD-7FD3625F009E}" type="datetimeFigureOut">
              <a:rPr lang="en-ZA" smtClean="0"/>
              <a:t>2022/08/17</a:t>
            </a:fld>
            <a:endParaRPr lang="en-ZA"/>
          </a:p>
        </p:txBody>
      </p:sp>
      <p:sp>
        <p:nvSpPr>
          <p:cNvPr id="6" name="Footer Placeholder 5">
            <a:extLst>
              <a:ext uri="{FF2B5EF4-FFF2-40B4-BE49-F238E27FC236}">
                <a16:creationId xmlns:a16="http://schemas.microsoft.com/office/drawing/2014/main" id="{FB61267B-C339-4F56-BD04-633BB1126208}"/>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D980F0A5-EADE-44CA-B42F-2AA17D9F6C41}"/>
              </a:ext>
            </a:extLst>
          </p:cNvPr>
          <p:cNvSpPr>
            <a:spLocks noGrp="1"/>
          </p:cNvSpPr>
          <p:nvPr>
            <p:ph type="sldNum" sz="quarter" idx="12"/>
          </p:nvPr>
        </p:nvSpPr>
        <p:spPr/>
        <p:txBody>
          <a:bodyPr/>
          <a:lstStyle/>
          <a:p>
            <a:fld id="{EC11B80C-5B92-4F85-953C-879EBDA9FCC2}" type="slidenum">
              <a:rPr lang="en-ZA" smtClean="0"/>
              <a:t>‹#›</a:t>
            </a:fld>
            <a:endParaRPr lang="en-ZA"/>
          </a:p>
        </p:txBody>
      </p:sp>
    </p:spTree>
    <p:extLst>
      <p:ext uri="{BB962C8B-B14F-4D97-AF65-F5344CB8AC3E}">
        <p14:creationId xmlns:p14="http://schemas.microsoft.com/office/powerpoint/2010/main" val="4138190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B6091-3907-4E75-9937-FF7D28FB6666}"/>
              </a:ext>
            </a:extLst>
          </p:cNvPr>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a:extLst>
              <a:ext uri="{FF2B5EF4-FFF2-40B4-BE49-F238E27FC236}">
                <a16:creationId xmlns:a16="http://schemas.microsoft.com/office/drawing/2014/main" id="{9C95AA21-B493-43A1-92A5-4C73E7B75F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3E2E44D-CC94-4C42-BE9C-018BC3B7185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a:extLst>
              <a:ext uri="{FF2B5EF4-FFF2-40B4-BE49-F238E27FC236}">
                <a16:creationId xmlns:a16="http://schemas.microsoft.com/office/drawing/2014/main" id="{8F21FB75-D7EE-476C-8EA9-ECFD3FE0BF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85C6AC0-F60E-4882-8B3D-96FD743185F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a:extLst>
              <a:ext uri="{FF2B5EF4-FFF2-40B4-BE49-F238E27FC236}">
                <a16:creationId xmlns:a16="http://schemas.microsoft.com/office/drawing/2014/main" id="{EF64F470-09E7-4ADB-BB10-E87AE539C8A5}"/>
              </a:ext>
            </a:extLst>
          </p:cNvPr>
          <p:cNvSpPr>
            <a:spLocks noGrp="1"/>
          </p:cNvSpPr>
          <p:nvPr>
            <p:ph type="dt" sz="half" idx="10"/>
          </p:nvPr>
        </p:nvSpPr>
        <p:spPr/>
        <p:txBody>
          <a:bodyPr/>
          <a:lstStyle/>
          <a:p>
            <a:fld id="{47E6DB6F-C5FC-4CC7-94DD-7FD3625F009E}" type="datetimeFigureOut">
              <a:rPr lang="en-ZA" smtClean="0"/>
              <a:t>2022/08/17</a:t>
            </a:fld>
            <a:endParaRPr lang="en-ZA"/>
          </a:p>
        </p:txBody>
      </p:sp>
      <p:sp>
        <p:nvSpPr>
          <p:cNvPr id="8" name="Footer Placeholder 7">
            <a:extLst>
              <a:ext uri="{FF2B5EF4-FFF2-40B4-BE49-F238E27FC236}">
                <a16:creationId xmlns:a16="http://schemas.microsoft.com/office/drawing/2014/main" id="{76C5B5A8-4A4E-4762-945E-60EAD0CCF3C2}"/>
              </a:ext>
            </a:extLst>
          </p:cNvPr>
          <p:cNvSpPr>
            <a:spLocks noGrp="1"/>
          </p:cNvSpPr>
          <p:nvPr>
            <p:ph type="ftr" sz="quarter" idx="11"/>
          </p:nvPr>
        </p:nvSpPr>
        <p:spPr/>
        <p:txBody>
          <a:bodyPr/>
          <a:lstStyle/>
          <a:p>
            <a:endParaRPr lang="en-ZA"/>
          </a:p>
        </p:txBody>
      </p:sp>
      <p:sp>
        <p:nvSpPr>
          <p:cNvPr id="9" name="Slide Number Placeholder 8">
            <a:extLst>
              <a:ext uri="{FF2B5EF4-FFF2-40B4-BE49-F238E27FC236}">
                <a16:creationId xmlns:a16="http://schemas.microsoft.com/office/drawing/2014/main" id="{0429CABF-3778-4F88-8F1D-145C4135FA56}"/>
              </a:ext>
            </a:extLst>
          </p:cNvPr>
          <p:cNvSpPr>
            <a:spLocks noGrp="1"/>
          </p:cNvSpPr>
          <p:nvPr>
            <p:ph type="sldNum" sz="quarter" idx="12"/>
          </p:nvPr>
        </p:nvSpPr>
        <p:spPr/>
        <p:txBody>
          <a:bodyPr/>
          <a:lstStyle/>
          <a:p>
            <a:fld id="{EC11B80C-5B92-4F85-953C-879EBDA9FCC2}" type="slidenum">
              <a:rPr lang="en-ZA" smtClean="0"/>
              <a:t>‹#›</a:t>
            </a:fld>
            <a:endParaRPr lang="en-ZA"/>
          </a:p>
        </p:txBody>
      </p:sp>
    </p:spTree>
    <p:extLst>
      <p:ext uri="{BB962C8B-B14F-4D97-AF65-F5344CB8AC3E}">
        <p14:creationId xmlns:p14="http://schemas.microsoft.com/office/powerpoint/2010/main" val="2342926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CBD55-0A6C-48CF-AD0D-7E81BFA5EB7C}"/>
              </a:ext>
            </a:extLst>
          </p:cNvPr>
          <p:cNvSpPr>
            <a:spLocks noGrp="1"/>
          </p:cNvSpPr>
          <p:nvPr>
            <p:ph type="title"/>
          </p:nvPr>
        </p:nvSpPr>
        <p:spPr/>
        <p:txBody>
          <a:bodyPr/>
          <a:lstStyle/>
          <a:p>
            <a:r>
              <a:rPr lang="en-US"/>
              <a:t>Click to edit Master title style</a:t>
            </a:r>
            <a:endParaRPr lang="en-ZA"/>
          </a:p>
        </p:txBody>
      </p:sp>
      <p:sp>
        <p:nvSpPr>
          <p:cNvPr id="3" name="Date Placeholder 2">
            <a:extLst>
              <a:ext uri="{FF2B5EF4-FFF2-40B4-BE49-F238E27FC236}">
                <a16:creationId xmlns:a16="http://schemas.microsoft.com/office/drawing/2014/main" id="{8E08CEF9-422B-4B44-8C47-A1742460BD92}"/>
              </a:ext>
            </a:extLst>
          </p:cNvPr>
          <p:cNvSpPr>
            <a:spLocks noGrp="1"/>
          </p:cNvSpPr>
          <p:nvPr>
            <p:ph type="dt" sz="half" idx="10"/>
          </p:nvPr>
        </p:nvSpPr>
        <p:spPr/>
        <p:txBody>
          <a:bodyPr/>
          <a:lstStyle/>
          <a:p>
            <a:fld id="{47E6DB6F-C5FC-4CC7-94DD-7FD3625F009E}" type="datetimeFigureOut">
              <a:rPr lang="en-ZA" smtClean="0"/>
              <a:t>2022/08/17</a:t>
            </a:fld>
            <a:endParaRPr lang="en-ZA"/>
          </a:p>
        </p:txBody>
      </p:sp>
      <p:sp>
        <p:nvSpPr>
          <p:cNvPr id="4" name="Footer Placeholder 3">
            <a:extLst>
              <a:ext uri="{FF2B5EF4-FFF2-40B4-BE49-F238E27FC236}">
                <a16:creationId xmlns:a16="http://schemas.microsoft.com/office/drawing/2014/main" id="{05F1F0BC-1273-408C-8DCD-CB6BEAF4A935}"/>
              </a:ext>
            </a:extLst>
          </p:cNvPr>
          <p:cNvSpPr>
            <a:spLocks noGrp="1"/>
          </p:cNvSpPr>
          <p:nvPr>
            <p:ph type="ftr" sz="quarter" idx="11"/>
          </p:nvPr>
        </p:nvSpPr>
        <p:spPr/>
        <p:txBody>
          <a:bodyPr/>
          <a:lstStyle/>
          <a:p>
            <a:endParaRPr lang="en-ZA"/>
          </a:p>
        </p:txBody>
      </p:sp>
      <p:sp>
        <p:nvSpPr>
          <p:cNvPr id="5" name="Slide Number Placeholder 4">
            <a:extLst>
              <a:ext uri="{FF2B5EF4-FFF2-40B4-BE49-F238E27FC236}">
                <a16:creationId xmlns:a16="http://schemas.microsoft.com/office/drawing/2014/main" id="{E730505F-785E-4A28-886E-55EDEC16D94A}"/>
              </a:ext>
            </a:extLst>
          </p:cNvPr>
          <p:cNvSpPr>
            <a:spLocks noGrp="1"/>
          </p:cNvSpPr>
          <p:nvPr>
            <p:ph type="sldNum" sz="quarter" idx="12"/>
          </p:nvPr>
        </p:nvSpPr>
        <p:spPr/>
        <p:txBody>
          <a:bodyPr/>
          <a:lstStyle/>
          <a:p>
            <a:fld id="{EC11B80C-5B92-4F85-953C-879EBDA9FCC2}" type="slidenum">
              <a:rPr lang="en-ZA" smtClean="0"/>
              <a:t>‹#›</a:t>
            </a:fld>
            <a:endParaRPr lang="en-ZA"/>
          </a:p>
        </p:txBody>
      </p:sp>
    </p:spTree>
    <p:extLst>
      <p:ext uri="{BB962C8B-B14F-4D97-AF65-F5344CB8AC3E}">
        <p14:creationId xmlns:p14="http://schemas.microsoft.com/office/powerpoint/2010/main" val="3996415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63A8AE-E2FF-4162-A008-522F47645053}"/>
              </a:ext>
            </a:extLst>
          </p:cNvPr>
          <p:cNvSpPr>
            <a:spLocks noGrp="1"/>
          </p:cNvSpPr>
          <p:nvPr>
            <p:ph type="dt" sz="half" idx="10"/>
          </p:nvPr>
        </p:nvSpPr>
        <p:spPr/>
        <p:txBody>
          <a:bodyPr/>
          <a:lstStyle/>
          <a:p>
            <a:fld id="{47E6DB6F-C5FC-4CC7-94DD-7FD3625F009E}" type="datetimeFigureOut">
              <a:rPr lang="en-ZA" smtClean="0"/>
              <a:t>2022/08/17</a:t>
            </a:fld>
            <a:endParaRPr lang="en-ZA"/>
          </a:p>
        </p:txBody>
      </p:sp>
      <p:sp>
        <p:nvSpPr>
          <p:cNvPr id="3" name="Footer Placeholder 2">
            <a:extLst>
              <a:ext uri="{FF2B5EF4-FFF2-40B4-BE49-F238E27FC236}">
                <a16:creationId xmlns:a16="http://schemas.microsoft.com/office/drawing/2014/main" id="{F89B2A87-1C99-453B-9A6B-A2C4073DEEB9}"/>
              </a:ext>
            </a:extLst>
          </p:cNvPr>
          <p:cNvSpPr>
            <a:spLocks noGrp="1"/>
          </p:cNvSpPr>
          <p:nvPr>
            <p:ph type="ftr" sz="quarter" idx="11"/>
          </p:nvPr>
        </p:nvSpPr>
        <p:spPr/>
        <p:txBody>
          <a:bodyPr/>
          <a:lstStyle/>
          <a:p>
            <a:endParaRPr lang="en-ZA"/>
          </a:p>
        </p:txBody>
      </p:sp>
      <p:sp>
        <p:nvSpPr>
          <p:cNvPr id="4" name="Slide Number Placeholder 3">
            <a:extLst>
              <a:ext uri="{FF2B5EF4-FFF2-40B4-BE49-F238E27FC236}">
                <a16:creationId xmlns:a16="http://schemas.microsoft.com/office/drawing/2014/main" id="{5C4F5FE8-616C-41A3-8E4C-4319099F8294}"/>
              </a:ext>
            </a:extLst>
          </p:cNvPr>
          <p:cNvSpPr>
            <a:spLocks noGrp="1"/>
          </p:cNvSpPr>
          <p:nvPr>
            <p:ph type="sldNum" sz="quarter" idx="12"/>
          </p:nvPr>
        </p:nvSpPr>
        <p:spPr/>
        <p:txBody>
          <a:bodyPr/>
          <a:lstStyle/>
          <a:p>
            <a:fld id="{EC11B80C-5B92-4F85-953C-879EBDA9FCC2}" type="slidenum">
              <a:rPr lang="en-ZA" smtClean="0"/>
              <a:t>‹#›</a:t>
            </a:fld>
            <a:endParaRPr lang="en-ZA"/>
          </a:p>
        </p:txBody>
      </p:sp>
    </p:spTree>
    <p:extLst>
      <p:ext uri="{BB962C8B-B14F-4D97-AF65-F5344CB8AC3E}">
        <p14:creationId xmlns:p14="http://schemas.microsoft.com/office/powerpoint/2010/main" val="3831043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4D344-37F6-4EB7-91FC-4411D09A32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a:extLst>
              <a:ext uri="{FF2B5EF4-FFF2-40B4-BE49-F238E27FC236}">
                <a16:creationId xmlns:a16="http://schemas.microsoft.com/office/drawing/2014/main" id="{12374A57-577A-4985-87B5-AD8C63537A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a:extLst>
              <a:ext uri="{FF2B5EF4-FFF2-40B4-BE49-F238E27FC236}">
                <a16:creationId xmlns:a16="http://schemas.microsoft.com/office/drawing/2014/main" id="{42EDFF8E-E278-4A2F-AB62-954FD77BF7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59D4C9-6750-46EB-9539-A963EF5682C1}"/>
              </a:ext>
            </a:extLst>
          </p:cNvPr>
          <p:cNvSpPr>
            <a:spLocks noGrp="1"/>
          </p:cNvSpPr>
          <p:nvPr>
            <p:ph type="dt" sz="half" idx="10"/>
          </p:nvPr>
        </p:nvSpPr>
        <p:spPr/>
        <p:txBody>
          <a:bodyPr/>
          <a:lstStyle/>
          <a:p>
            <a:fld id="{47E6DB6F-C5FC-4CC7-94DD-7FD3625F009E}" type="datetimeFigureOut">
              <a:rPr lang="en-ZA" smtClean="0"/>
              <a:t>2022/08/17</a:t>
            </a:fld>
            <a:endParaRPr lang="en-ZA"/>
          </a:p>
        </p:txBody>
      </p:sp>
      <p:sp>
        <p:nvSpPr>
          <p:cNvPr id="6" name="Footer Placeholder 5">
            <a:extLst>
              <a:ext uri="{FF2B5EF4-FFF2-40B4-BE49-F238E27FC236}">
                <a16:creationId xmlns:a16="http://schemas.microsoft.com/office/drawing/2014/main" id="{D49886A8-558C-4085-9F5A-B0C58D64EF21}"/>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8527B472-C448-453C-BFE7-7C4D42C63F31}"/>
              </a:ext>
            </a:extLst>
          </p:cNvPr>
          <p:cNvSpPr>
            <a:spLocks noGrp="1"/>
          </p:cNvSpPr>
          <p:nvPr>
            <p:ph type="sldNum" sz="quarter" idx="12"/>
          </p:nvPr>
        </p:nvSpPr>
        <p:spPr/>
        <p:txBody>
          <a:bodyPr/>
          <a:lstStyle/>
          <a:p>
            <a:fld id="{EC11B80C-5B92-4F85-953C-879EBDA9FCC2}" type="slidenum">
              <a:rPr lang="en-ZA" smtClean="0"/>
              <a:t>‹#›</a:t>
            </a:fld>
            <a:endParaRPr lang="en-ZA"/>
          </a:p>
        </p:txBody>
      </p:sp>
    </p:spTree>
    <p:extLst>
      <p:ext uri="{BB962C8B-B14F-4D97-AF65-F5344CB8AC3E}">
        <p14:creationId xmlns:p14="http://schemas.microsoft.com/office/powerpoint/2010/main" val="3228956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BB52B-DF2F-44D5-A575-E14CBD2684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a:extLst>
              <a:ext uri="{FF2B5EF4-FFF2-40B4-BE49-F238E27FC236}">
                <a16:creationId xmlns:a16="http://schemas.microsoft.com/office/drawing/2014/main" id="{775EA275-97C1-48D0-9145-CA43586051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a:extLst>
              <a:ext uri="{FF2B5EF4-FFF2-40B4-BE49-F238E27FC236}">
                <a16:creationId xmlns:a16="http://schemas.microsoft.com/office/drawing/2014/main" id="{3E64558F-9B6F-4AC1-962C-0BD7999B2E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BC95901-5D2E-4BA0-B0E3-26ED495ECA6D}"/>
              </a:ext>
            </a:extLst>
          </p:cNvPr>
          <p:cNvSpPr>
            <a:spLocks noGrp="1"/>
          </p:cNvSpPr>
          <p:nvPr>
            <p:ph type="dt" sz="half" idx="10"/>
          </p:nvPr>
        </p:nvSpPr>
        <p:spPr/>
        <p:txBody>
          <a:bodyPr/>
          <a:lstStyle/>
          <a:p>
            <a:fld id="{47E6DB6F-C5FC-4CC7-94DD-7FD3625F009E}" type="datetimeFigureOut">
              <a:rPr lang="en-ZA" smtClean="0"/>
              <a:t>2022/08/17</a:t>
            </a:fld>
            <a:endParaRPr lang="en-ZA"/>
          </a:p>
        </p:txBody>
      </p:sp>
      <p:sp>
        <p:nvSpPr>
          <p:cNvPr id="6" name="Footer Placeholder 5">
            <a:extLst>
              <a:ext uri="{FF2B5EF4-FFF2-40B4-BE49-F238E27FC236}">
                <a16:creationId xmlns:a16="http://schemas.microsoft.com/office/drawing/2014/main" id="{2F99B7BA-ED81-402A-B5A5-D999E7FA8CD1}"/>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6085562A-C7BC-4045-8F9A-A821C78EABCD}"/>
              </a:ext>
            </a:extLst>
          </p:cNvPr>
          <p:cNvSpPr>
            <a:spLocks noGrp="1"/>
          </p:cNvSpPr>
          <p:nvPr>
            <p:ph type="sldNum" sz="quarter" idx="12"/>
          </p:nvPr>
        </p:nvSpPr>
        <p:spPr/>
        <p:txBody>
          <a:bodyPr/>
          <a:lstStyle/>
          <a:p>
            <a:fld id="{EC11B80C-5B92-4F85-953C-879EBDA9FCC2}" type="slidenum">
              <a:rPr lang="en-ZA" smtClean="0"/>
              <a:t>‹#›</a:t>
            </a:fld>
            <a:endParaRPr lang="en-ZA"/>
          </a:p>
        </p:txBody>
      </p:sp>
    </p:spTree>
    <p:extLst>
      <p:ext uri="{BB962C8B-B14F-4D97-AF65-F5344CB8AC3E}">
        <p14:creationId xmlns:p14="http://schemas.microsoft.com/office/powerpoint/2010/main" val="2521882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270AF3-2DF9-4EF7-B73D-BD48E45BA4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a:extLst>
              <a:ext uri="{FF2B5EF4-FFF2-40B4-BE49-F238E27FC236}">
                <a16:creationId xmlns:a16="http://schemas.microsoft.com/office/drawing/2014/main" id="{5C4769E0-B110-40D3-9BC3-4A41554857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E7D1EB1B-D079-438D-8384-FEB8EAA992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E6DB6F-C5FC-4CC7-94DD-7FD3625F009E}" type="datetimeFigureOut">
              <a:rPr lang="en-ZA" smtClean="0"/>
              <a:t>2022/08/17</a:t>
            </a:fld>
            <a:endParaRPr lang="en-ZA"/>
          </a:p>
        </p:txBody>
      </p:sp>
      <p:sp>
        <p:nvSpPr>
          <p:cNvPr id="5" name="Footer Placeholder 4">
            <a:extLst>
              <a:ext uri="{FF2B5EF4-FFF2-40B4-BE49-F238E27FC236}">
                <a16:creationId xmlns:a16="http://schemas.microsoft.com/office/drawing/2014/main" id="{427CD3D1-F609-4581-9880-4EE8605FCC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a:extLst>
              <a:ext uri="{FF2B5EF4-FFF2-40B4-BE49-F238E27FC236}">
                <a16:creationId xmlns:a16="http://schemas.microsoft.com/office/drawing/2014/main" id="{68D9827D-B250-491C-BFAF-D4CBA020D6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11B80C-5B92-4F85-953C-879EBDA9FCC2}" type="slidenum">
              <a:rPr lang="en-ZA" smtClean="0"/>
              <a:t>‹#›</a:t>
            </a:fld>
            <a:endParaRPr lang="en-ZA"/>
          </a:p>
        </p:txBody>
      </p:sp>
    </p:spTree>
    <p:extLst>
      <p:ext uri="{BB962C8B-B14F-4D97-AF65-F5344CB8AC3E}">
        <p14:creationId xmlns:p14="http://schemas.microsoft.com/office/powerpoint/2010/main" val="41813238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B45A142-4255-493C-8284-5D566C121B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rgbClr val="404040">
              <a:alpha val="89804"/>
            </a:srgbClr>
          </a:solidFill>
          <a:ln w="127000" cap="sq" cmpd="thinThick">
            <a:solidFill>
              <a:srgbClr val="595959">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6BF3211-FEFA-4F66-8CE4-030AE1921B70}"/>
              </a:ext>
            </a:extLst>
          </p:cNvPr>
          <p:cNvSpPr txBox="1"/>
          <p:nvPr/>
        </p:nvSpPr>
        <p:spPr>
          <a:xfrm>
            <a:off x="674237" y="914400"/>
            <a:ext cx="3657600" cy="2887579"/>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kumimoji="0" lang="en-US" sz="4400" b="0" i="0" u="none" strike="noStrike" kern="1200" cap="none" spc="0" normalizeH="0" baseline="0" noProof="0">
                <a:ln>
                  <a:noFill/>
                </a:ln>
                <a:solidFill>
                  <a:srgbClr val="FFFFFF"/>
                </a:solidFill>
                <a:effectLst/>
                <a:uLnTx/>
                <a:uFillTx/>
                <a:latin typeface="+mj-lt"/>
                <a:ea typeface="+mj-ea"/>
                <a:cs typeface="+mj-cs"/>
              </a:rPr>
              <a:t>PIVOT TABLES</a:t>
            </a:r>
          </a:p>
          <a:p>
            <a:pPr algn="ctr">
              <a:lnSpc>
                <a:spcPct val="90000"/>
              </a:lnSpc>
              <a:spcBef>
                <a:spcPct val="0"/>
              </a:spcBef>
              <a:spcAft>
                <a:spcPts val="600"/>
              </a:spcAft>
            </a:pPr>
            <a:endParaRPr lang="en-US" sz="4400" kern="1200">
              <a:solidFill>
                <a:srgbClr val="FFFFFF"/>
              </a:solidFill>
              <a:latin typeface="+mj-lt"/>
              <a:ea typeface="+mj-ea"/>
              <a:cs typeface="+mj-cs"/>
            </a:endParaRPr>
          </a:p>
          <a:p>
            <a:pPr marL="0" marR="0" lvl="0" indent="0" algn="ctr" fontAlgn="auto">
              <a:lnSpc>
                <a:spcPct val="90000"/>
              </a:lnSpc>
              <a:spcBef>
                <a:spcPct val="0"/>
              </a:spcBef>
              <a:spcAft>
                <a:spcPts val="600"/>
              </a:spcAft>
              <a:buClrTx/>
              <a:buSzTx/>
              <a:tabLst/>
              <a:defRPr/>
            </a:pPr>
            <a:r>
              <a:rPr kumimoji="0" lang="en-US" sz="4400" b="0" i="0" u="none" strike="noStrike" kern="1200" cap="none" spc="0" normalizeH="0" baseline="0" noProof="0">
                <a:ln>
                  <a:noFill/>
                </a:ln>
                <a:solidFill>
                  <a:srgbClr val="FFFFFF"/>
                </a:solidFill>
                <a:effectLst/>
                <a:uLnTx/>
                <a:uFillTx/>
                <a:latin typeface="+mj-lt"/>
                <a:ea typeface="+mj-ea"/>
                <a:cs typeface="+mj-cs"/>
              </a:rPr>
              <a:t>CREATING PIVOT TABLES</a:t>
            </a:r>
          </a:p>
          <a:p>
            <a:pPr algn="ctr">
              <a:lnSpc>
                <a:spcPct val="90000"/>
              </a:lnSpc>
              <a:spcBef>
                <a:spcPct val="0"/>
              </a:spcBef>
              <a:spcAft>
                <a:spcPts val="600"/>
              </a:spcAft>
            </a:pPr>
            <a:endParaRPr lang="en-US" sz="4400" kern="1200">
              <a:solidFill>
                <a:srgbClr val="FFFFFF"/>
              </a:solidFill>
              <a:latin typeface="+mj-lt"/>
              <a:ea typeface="+mj-ea"/>
              <a:cs typeface="+mj-cs"/>
            </a:endParaRPr>
          </a:p>
        </p:txBody>
      </p:sp>
      <p:cxnSp>
        <p:nvCxnSpPr>
          <p:cNvPr id="10" name="Straight Connector 9">
            <a:extLst>
              <a:ext uri="{FF2B5EF4-FFF2-40B4-BE49-F238E27FC236}">
                <a16:creationId xmlns:a16="http://schemas.microsoft.com/office/drawing/2014/main" id="{38FB9660-F42F-4313-BBC4-47C007FE484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BB57CE6F-DA98-2EC3-B951-8A42343AF6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3822" y="2425364"/>
            <a:ext cx="6553545" cy="2015214"/>
          </a:xfrm>
          <a:prstGeom prst="rect">
            <a:avLst/>
          </a:prstGeom>
        </p:spPr>
      </p:pic>
    </p:spTree>
    <p:extLst>
      <p:ext uri="{BB962C8B-B14F-4D97-AF65-F5344CB8AC3E}">
        <p14:creationId xmlns:p14="http://schemas.microsoft.com/office/powerpoint/2010/main" val="12117716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32452" y="1656522"/>
            <a:ext cx="8441636" cy="2554545"/>
          </a:xfrm>
          <a:prstGeom prst="rect">
            <a:avLst/>
          </a:prstGeom>
        </p:spPr>
      </p:pic>
      <p:sp>
        <p:nvSpPr>
          <p:cNvPr id="3" name="Rectangle 2"/>
          <p:cNvSpPr/>
          <p:nvPr/>
        </p:nvSpPr>
        <p:spPr>
          <a:xfrm>
            <a:off x="742122" y="4492487"/>
            <a:ext cx="10853530" cy="1938992"/>
          </a:xfrm>
          <a:prstGeom prst="rect">
            <a:avLst/>
          </a:prstGeom>
        </p:spPr>
        <p:txBody>
          <a:bodyPr wrap="square">
            <a:spAutoFit/>
          </a:bodyPr>
          <a:lstStyle/>
          <a:p>
            <a:pPr marL="342900" indent="-342900">
              <a:buFont typeface="Arial" panose="020B0604020202020204" pitchFamily="34" charset="0"/>
              <a:buChar char="•"/>
            </a:pPr>
            <a:r>
              <a:rPr lang="en-ZA" sz="2400" dirty="0"/>
              <a:t>The process of building a pivot table in Excel Online uses drag and drop functionality. </a:t>
            </a:r>
          </a:p>
          <a:p>
            <a:pPr marL="285750" indent="-285750">
              <a:buFont typeface="Arial" panose="020B0604020202020204" pitchFamily="34" charset="0"/>
              <a:buChar char="•"/>
            </a:pPr>
            <a:r>
              <a:rPr lang="en-ZA" sz="2400" dirty="0"/>
              <a:t>You add a field to an area simply by dragging it there. </a:t>
            </a:r>
          </a:p>
          <a:p>
            <a:pPr marL="285750" indent="-285750">
              <a:buFont typeface="Arial" panose="020B0604020202020204" pitchFamily="34" charset="0"/>
              <a:buChar char="•"/>
            </a:pPr>
            <a:r>
              <a:rPr lang="en-ZA" sz="2400" dirty="0"/>
              <a:t>Don't want a field in a box anymore? Drag it out, and it disappears. </a:t>
            </a:r>
          </a:p>
          <a:p>
            <a:pPr marL="285750" indent="-285750">
              <a:buFont typeface="Arial" panose="020B0604020202020204" pitchFamily="34" charset="0"/>
              <a:buChar char="•"/>
            </a:pPr>
            <a:r>
              <a:rPr lang="en-ZA" sz="2400" dirty="0"/>
              <a:t>Beyond that, you'll learn how to use these tools as we go along.</a:t>
            </a:r>
          </a:p>
        </p:txBody>
      </p:sp>
      <p:sp>
        <p:nvSpPr>
          <p:cNvPr id="10" name="TextBox 9">
            <a:extLst>
              <a:ext uri="{FF2B5EF4-FFF2-40B4-BE49-F238E27FC236}">
                <a16:creationId xmlns:a16="http://schemas.microsoft.com/office/drawing/2014/main" id="{11140957-59DE-4820-B8D1-B77319D07E54}"/>
              </a:ext>
            </a:extLst>
          </p:cNvPr>
          <p:cNvSpPr txBox="1"/>
          <p:nvPr/>
        </p:nvSpPr>
        <p:spPr>
          <a:xfrm>
            <a:off x="1341533" y="527763"/>
            <a:ext cx="6096000" cy="717632"/>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ZA" sz="3600" b="1" i="0" u="none" strike="noStrike" kern="1200" cap="none" spc="0" normalizeH="0" baseline="0" noProof="0" dirty="0">
                <a:ln>
                  <a:noFill/>
                </a:ln>
                <a:solidFill>
                  <a:prstClr val="black"/>
                </a:solidFill>
                <a:effectLst/>
                <a:uLnTx/>
                <a:uFillTx/>
                <a:latin typeface="Calibri Light" panose="020F0302020204030204"/>
                <a:ea typeface="+mn-ea"/>
                <a:cs typeface="+mn-cs"/>
              </a:rPr>
              <a:t>CREATING A PIVOT TABLE </a:t>
            </a:r>
            <a:r>
              <a:rPr kumimoji="0" lang="en-ZA" sz="4000" b="1" i="0" u="none" strike="noStrike" kern="1200" cap="none" spc="0" normalizeH="0" baseline="0" noProof="0" dirty="0">
                <a:ln>
                  <a:noFill/>
                </a:ln>
                <a:solidFill>
                  <a:prstClr val="black"/>
                </a:solidFill>
                <a:effectLst/>
                <a:uLnTx/>
                <a:uFillTx/>
                <a:latin typeface="Calibri Light" panose="020F0302020204030204"/>
                <a:ea typeface="+mn-ea"/>
                <a:cs typeface="+mn-cs"/>
              </a:rPr>
              <a:t>cont.</a:t>
            </a:r>
            <a:endParaRPr kumimoji="0" lang="en-ZA" sz="1600" b="0" i="0" u="none" strike="noStrike" kern="1200" cap="none" spc="0" normalizeH="0" baseline="0" noProof="0" dirty="0">
              <a:ln>
                <a:noFill/>
              </a:ln>
              <a:solidFill>
                <a:srgbClr val="1E1E1E"/>
              </a:solidFill>
              <a:effectLst/>
              <a:uLnTx/>
              <a:uFillTx/>
              <a:latin typeface="Segoe UI" panose="020B0502040204020203"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1782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3036" y="365126"/>
            <a:ext cx="10400763" cy="922762"/>
          </a:xfrm>
        </p:spPr>
        <p:txBody>
          <a:bodyPr/>
          <a:lstStyle/>
          <a:p>
            <a:r>
              <a:rPr lang="en-ZA" b="1" dirty="0"/>
              <a:t>REPORTS</a:t>
            </a:r>
          </a:p>
        </p:txBody>
      </p:sp>
      <p:sp>
        <p:nvSpPr>
          <p:cNvPr id="3" name="Rectangle 2"/>
          <p:cNvSpPr/>
          <p:nvPr/>
        </p:nvSpPr>
        <p:spPr>
          <a:xfrm>
            <a:off x="556591" y="1756043"/>
            <a:ext cx="10400763" cy="4154984"/>
          </a:xfrm>
          <a:prstGeom prst="rect">
            <a:avLst/>
          </a:prstGeom>
        </p:spPr>
        <p:txBody>
          <a:bodyPr wrap="square">
            <a:spAutoFit/>
          </a:bodyPr>
          <a:lstStyle/>
          <a:p>
            <a:pPr marL="514350" indent="-514350">
              <a:buFont typeface="Arial" panose="020B0604020202020204" pitchFamily="34" charset="0"/>
              <a:buChar char="•"/>
            </a:pPr>
            <a:r>
              <a:rPr lang="en-ZA" sz="2400" dirty="0"/>
              <a:t>A pivot table starts out empty. All you'll see on the right edge of the sheet is the pivot table editor, where you'll find all the options for building your pivot table.</a:t>
            </a:r>
          </a:p>
          <a:p>
            <a:endParaRPr lang="en-ZA" sz="2400" dirty="0"/>
          </a:p>
          <a:p>
            <a:pPr marL="514350" indent="-514350">
              <a:buFont typeface="Arial" panose="020B0604020202020204" pitchFamily="34" charset="0"/>
              <a:buChar char="•"/>
            </a:pPr>
            <a:r>
              <a:rPr lang="en-ZA" sz="2400" dirty="0"/>
              <a:t>The editor is divided into two horizontal sections.</a:t>
            </a:r>
          </a:p>
          <a:p>
            <a:endParaRPr lang="en-ZA" sz="2400" dirty="0"/>
          </a:p>
          <a:p>
            <a:pPr marL="514350" indent="-514350">
              <a:buFont typeface="Arial" panose="020B0604020202020204" pitchFamily="34" charset="0"/>
              <a:buChar char="•"/>
            </a:pPr>
            <a:r>
              <a:rPr lang="en-ZA" sz="2400" dirty="0"/>
              <a:t>The top section lists all the fields—these are all the columns from your table data.</a:t>
            </a:r>
          </a:p>
          <a:p>
            <a:endParaRPr lang="en-ZA" sz="2400" dirty="0"/>
          </a:p>
          <a:p>
            <a:pPr marL="514350" indent="-514350">
              <a:buFont typeface="Arial" panose="020B0604020202020204" pitchFamily="34" charset="0"/>
              <a:buChar char="•"/>
            </a:pPr>
            <a:r>
              <a:rPr lang="en-ZA" sz="2400" dirty="0"/>
              <a:t>In the bottom section, you'll find the actual area for manipulating the pivot table. It's divided into four parts: Filters, Columns, Rows, and Values</a:t>
            </a:r>
          </a:p>
        </p:txBody>
      </p:sp>
    </p:spTree>
    <p:extLst>
      <p:ext uri="{BB962C8B-B14F-4D97-AF65-F5344CB8AC3E}">
        <p14:creationId xmlns:p14="http://schemas.microsoft.com/office/powerpoint/2010/main" val="1525364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3600" b="1" dirty="0"/>
              <a:t>EXAMPLE OF A PIVOT TABLE</a:t>
            </a:r>
          </a:p>
        </p:txBody>
      </p:sp>
      <p:pic>
        <p:nvPicPr>
          <p:cNvPr id="4" name="Content Placeholder 3"/>
          <p:cNvPicPr>
            <a:picLocks noGrp="1" noChangeAspect="1"/>
          </p:cNvPicPr>
          <p:nvPr>
            <p:ph idx="1"/>
          </p:nvPr>
        </p:nvPicPr>
        <p:blipFill>
          <a:blip r:embed="rId2"/>
          <a:stretch>
            <a:fillRect/>
          </a:stretch>
        </p:blipFill>
        <p:spPr>
          <a:xfrm>
            <a:off x="838200" y="2292439"/>
            <a:ext cx="10515600" cy="3631843"/>
          </a:xfrm>
          <a:prstGeom prst="rect">
            <a:avLst/>
          </a:prstGeom>
        </p:spPr>
      </p:pic>
    </p:spTree>
    <p:extLst>
      <p:ext uri="{BB962C8B-B14F-4D97-AF65-F5344CB8AC3E}">
        <p14:creationId xmlns:p14="http://schemas.microsoft.com/office/powerpoint/2010/main" val="1691339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E02F3C71-C981-4614-98EA-D6C494F809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3" y="321176"/>
            <a:ext cx="7174247"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21516" y="640263"/>
            <a:ext cx="6204984" cy="1344975"/>
          </a:xfrm>
        </p:spPr>
        <p:txBody>
          <a:bodyPr>
            <a:normAutofit/>
          </a:bodyPr>
          <a:lstStyle/>
          <a:p>
            <a:r>
              <a:rPr lang="en-ZA" sz="4000"/>
              <a:t>Thank You </a:t>
            </a:r>
          </a:p>
        </p:txBody>
      </p:sp>
      <p:sp>
        <p:nvSpPr>
          <p:cNvPr id="3" name="Content Placeholder 2"/>
          <p:cNvSpPr>
            <a:spLocks noGrp="1"/>
          </p:cNvSpPr>
          <p:nvPr>
            <p:ph idx="1"/>
          </p:nvPr>
        </p:nvSpPr>
        <p:spPr>
          <a:xfrm>
            <a:off x="821515" y="2121762"/>
            <a:ext cx="6204984" cy="3626917"/>
          </a:xfrm>
        </p:spPr>
        <p:txBody>
          <a:bodyPr>
            <a:normAutofit/>
          </a:bodyPr>
          <a:lstStyle/>
          <a:p>
            <a:pPr marL="0" indent="0">
              <a:buNone/>
            </a:pPr>
            <a:r>
              <a:rPr lang="en-ZA" sz="2400" dirty="0">
                <a:latin typeface="+mj-lt"/>
              </a:rPr>
              <a:t>Please feel free to contact us should you have any questions:</a:t>
            </a:r>
          </a:p>
          <a:p>
            <a:pPr marL="0" indent="0">
              <a:buNone/>
            </a:pPr>
            <a:endParaRPr lang="en-ZA" sz="2400" dirty="0">
              <a:latin typeface="+mj-lt"/>
            </a:endParaRPr>
          </a:p>
          <a:p>
            <a:pPr marL="0" indent="0">
              <a:buNone/>
            </a:pPr>
            <a:endParaRPr lang="en-ZA" sz="2400" dirty="0">
              <a:latin typeface="+mj-lt"/>
            </a:endParaRPr>
          </a:p>
          <a:p>
            <a:pPr marL="0" indent="0">
              <a:buNone/>
            </a:pPr>
            <a:r>
              <a:rPr lang="en-ZA" sz="2400" dirty="0">
                <a:latin typeface="+mj-lt"/>
              </a:rPr>
              <a:t>info@chiva-africa.org </a:t>
            </a:r>
          </a:p>
          <a:p>
            <a:pPr marL="0" indent="0">
              <a:buNone/>
            </a:pPr>
            <a:endParaRPr lang="en-ZA" sz="2400" dirty="0">
              <a:latin typeface="+mj-lt"/>
            </a:endParaRPr>
          </a:p>
          <a:p>
            <a:pPr marL="0" indent="0">
              <a:buNone/>
            </a:pPr>
            <a:r>
              <a:rPr lang="en-ZA" sz="2400" dirty="0">
                <a:latin typeface="+mj-lt"/>
              </a:rPr>
              <a:t>+27 (0) 83 500 7222</a:t>
            </a:r>
          </a:p>
        </p:txBody>
      </p:sp>
      <p:pic>
        <p:nvPicPr>
          <p:cNvPr id="13" name="Picture 12" descr="A person posing for the camera&#10;&#10;Description automatically generated">
            <a:extLst>
              <a:ext uri="{FF2B5EF4-FFF2-40B4-BE49-F238E27FC236}">
                <a16:creationId xmlns:a16="http://schemas.microsoft.com/office/drawing/2014/main" id="{0D981EAD-9454-46D6-8F9C-AC8D3B6351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29551" y="397039"/>
            <a:ext cx="4042409" cy="2672667"/>
          </a:xfrm>
          <a:prstGeom prst="rect">
            <a:avLst/>
          </a:prstGeom>
        </p:spPr>
      </p:pic>
      <p:pic>
        <p:nvPicPr>
          <p:cNvPr id="8" name="Picture 7">
            <a:extLst>
              <a:ext uri="{FF2B5EF4-FFF2-40B4-BE49-F238E27FC236}">
                <a16:creationId xmlns:a16="http://schemas.microsoft.com/office/drawing/2014/main" id="{7149AE7D-BFB1-2255-A427-CEBC9D592C4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29551" y="4169935"/>
            <a:ext cx="4042410" cy="1243041"/>
          </a:xfrm>
          <a:prstGeom prst="rect">
            <a:avLst/>
          </a:prstGeom>
        </p:spPr>
      </p:pic>
    </p:spTree>
    <p:extLst>
      <p:ext uri="{BB962C8B-B14F-4D97-AF65-F5344CB8AC3E}">
        <p14:creationId xmlns:p14="http://schemas.microsoft.com/office/powerpoint/2010/main" val="1763588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8BF71-8037-4EAC-AA23-E2FDAA1AC2F8}"/>
              </a:ext>
            </a:extLst>
          </p:cNvPr>
          <p:cNvSpPr>
            <a:spLocks noGrp="1"/>
          </p:cNvSpPr>
          <p:nvPr>
            <p:ph type="title"/>
          </p:nvPr>
        </p:nvSpPr>
        <p:spPr/>
        <p:txBody>
          <a:bodyPr/>
          <a:lstStyle/>
          <a:p>
            <a:r>
              <a:rPr lang="en-ZA" b="1" dirty="0"/>
              <a:t>OBJECTIVES</a:t>
            </a:r>
          </a:p>
        </p:txBody>
      </p:sp>
      <p:sp>
        <p:nvSpPr>
          <p:cNvPr id="3" name="Content Placeholder 2">
            <a:extLst>
              <a:ext uri="{FF2B5EF4-FFF2-40B4-BE49-F238E27FC236}">
                <a16:creationId xmlns:a16="http://schemas.microsoft.com/office/drawing/2014/main" id="{DD6C461F-2D9B-4ABC-98EF-B35595939BBD}"/>
              </a:ext>
            </a:extLst>
          </p:cNvPr>
          <p:cNvSpPr>
            <a:spLocks noGrp="1"/>
          </p:cNvSpPr>
          <p:nvPr>
            <p:ph idx="1"/>
          </p:nvPr>
        </p:nvSpPr>
        <p:spPr>
          <a:xfrm>
            <a:off x="838200" y="1825625"/>
            <a:ext cx="9648920" cy="4351338"/>
          </a:xfrm>
        </p:spPr>
        <p:txBody>
          <a:bodyPr>
            <a:normAutofit/>
          </a:bodyPr>
          <a:lstStyle/>
          <a:p>
            <a:endParaRPr lang="en-ZA" sz="3600" dirty="0"/>
          </a:p>
          <a:p>
            <a:r>
              <a:rPr lang="en-ZA" sz="3600" dirty="0"/>
              <a:t>What is a pivot table</a:t>
            </a:r>
          </a:p>
          <a:p>
            <a:r>
              <a:rPr lang="en-ZA" sz="3600" dirty="0"/>
              <a:t>The use of pivot tables</a:t>
            </a:r>
          </a:p>
          <a:p>
            <a:r>
              <a:rPr lang="en-ZA" sz="3600" dirty="0"/>
              <a:t>Advantages of using a pivot table</a:t>
            </a:r>
          </a:p>
          <a:p>
            <a:r>
              <a:rPr lang="en-ZA" sz="3600" dirty="0"/>
              <a:t>Creating pivot tables</a:t>
            </a:r>
          </a:p>
          <a:p>
            <a:r>
              <a:rPr lang="en-ZA" sz="3600" dirty="0"/>
              <a:t>Reports </a:t>
            </a:r>
          </a:p>
        </p:txBody>
      </p:sp>
    </p:spTree>
    <p:extLst>
      <p:ext uri="{BB962C8B-B14F-4D97-AF65-F5344CB8AC3E}">
        <p14:creationId xmlns:p14="http://schemas.microsoft.com/office/powerpoint/2010/main" val="1304713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7D788-0A87-40F7-9ADB-AD429726CE9E}"/>
              </a:ext>
            </a:extLst>
          </p:cNvPr>
          <p:cNvSpPr>
            <a:spLocks noGrp="1"/>
          </p:cNvSpPr>
          <p:nvPr>
            <p:ph type="title"/>
          </p:nvPr>
        </p:nvSpPr>
        <p:spPr/>
        <p:txBody>
          <a:bodyPr/>
          <a:lstStyle/>
          <a:p>
            <a:r>
              <a:rPr lang="en-ZA" b="1" dirty="0"/>
              <a:t>WHAT IS A PIVOT TABLE</a:t>
            </a:r>
          </a:p>
        </p:txBody>
      </p:sp>
      <p:sp>
        <p:nvSpPr>
          <p:cNvPr id="3" name="Content Placeholder 2">
            <a:extLst>
              <a:ext uri="{FF2B5EF4-FFF2-40B4-BE49-F238E27FC236}">
                <a16:creationId xmlns:a16="http://schemas.microsoft.com/office/drawing/2014/main" id="{AD33284A-370C-4AF0-B125-C6591F2510AA}"/>
              </a:ext>
            </a:extLst>
          </p:cNvPr>
          <p:cNvSpPr>
            <a:spLocks noGrp="1"/>
          </p:cNvSpPr>
          <p:nvPr>
            <p:ph idx="1"/>
          </p:nvPr>
        </p:nvSpPr>
        <p:spPr>
          <a:xfrm>
            <a:off x="656823" y="1690688"/>
            <a:ext cx="10696977" cy="4486275"/>
          </a:xfrm>
        </p:spPr>
        <p:txBody>
          <a:bodyPr>
            <a:normAutofit/>
          </a:bodyPr>
          <a:lstStyle/>
          <a:p>
            <a:pPr marL="0" indent="0" algn="ctr">
              <a:buNone/>
            </a:pPr>
            <a:endParaRPr lang="en-ZA" sz="3000" dirty="0"/>
          </a:p>
          <a:p>
            <a:pPr marL="0" indent="0">
              <a:spcBef>
                <a:spcPts val="0"/>
              </a:spcBef>
              <a:buNone/>
            </a:pPr>
            <a:r>
              <a:rPr lang="en-ZA" sz="2000" dirty="0"/>
              <a:t>A pivot table is a tool used to reorganise data in a spreadsheet to obtain a desired report more effectively. </a:t>
            </a:r>
          </a:p>
          <a:p>
            <a:pPr marL="0" indent="0">
              <a:spcBef>
                <a:spcPts val="0"/>
              </a:spcBef>
              <a:buNone/>
            </a:pPr>
            <a:endParaRPr lang="en-ZA" sz="2000" dirty="0"/>
          </a:p>
          <a:p>
            <a:pPr marL="0" indent="0">
              <a:spcBef>
                <a:spcPts val="0"/>
              </a:spcBef>
              <a:buNone/>
            </a:pPr>
            <a:r>
              <a:rPr lang="en-ZA" sz="2000" dirty="0"/>
              <a:t>This might include sums, averages, or other statistics, which the pivot table groups together in a meaningful way.</a:t>
            </a:r>
          </a:p>
          <a:p>
            <a:pPr marL="0" indent="0">
              <a:spcBef>
                <a:spcPts val="0"/>
              </a:spcBef>
              <a:buNone/>
            </a:pPr>
            <a:endParaRPr lang="en-ZA" sz="2000" dirty="0"/>
          </a:p>
          <a:p>
            <a:pPr marL="0" indent="0">
              <a:buNone/>
            </a:pPr>
            <a:r>
              <a:rPr lang="en-ZA" sz="2000" dirty="0"/>
              <a:t>Once you create a pivot table, you can quickly transform huge numbers of rows and columns into a meaningful, nicely formatted report.</a:t>
            </a:r>
          </a:p>
        </p:txBody>
      </p:sp>
    </p:spTree>
    <p:extLst>
      <p:ext uri="{BB962C8B-B14F-4D97-AF65-F5344CB8AC3E}">
        <p14:creationId xmlns:p14="http://schemas.microsoft.com/office/powerpoint/2010/main" val="3691125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EEEED-19AD-4C97-B585-F3067C10D345}"/>
              </a:ext>
            </a:extLst>
          </p:cNvPr>
          <p:cNvSpPr>
            <a:spLocks noGrp="1"/>
          </p:cNvSpPr>
          <p:nvPr>
            <p:ph type="title"/>
          </p:nvPr>
        </p:nvSpPr>
        <p:spPr/>
        <p:txBody>
          <a:bodyPr/>
          <a:lstStyle/>
          <a:p>
            <a:r>
              <a:rPr lang="en-ZA" b="1" dirty="0"/>
              <a:t>THE USE OF A PIVOT TABLE</a:t>
            </a:r>
          </a:p>
        </p:txBody>
      </p:sp>
      <p:sp>
        <p:nvSpPr>
          <p:cNvPr id="3" name="Content Placeholder 2">
            <a:extLst>
              <a:ext uri="{FF2B5EF4-FFF2-40B4-BE49-F238E27FC236}">
                <a16:creationId xmlns:a16="http://schemas.microsoft.com/office/drawing/2014/main" id="{9E5A3AD6-C00E-4A7B-8FF1-910326B54C11}"/>
              </a:ext>
            </a:extLst>
          </p:cNvPr>
          <p:cNvSpPr>
            <a:spLocks noGrp="1"/>
          </p:cNvSpPr>
          <p:nvPr>
            <p:ph idx="1"/>
          </p:nvPr>
        </p:nvSpPr>
        <p:spPr/>
        <p:txBody>
          <a:bodyPr/>
          <a:lstStyle/>
          <a:p>
            <a:pPr>
              <a:lnSpc>
                <a:spcPct val="107000"/>
              </a:lnSpc>
              <a:spcAft>
                <a:spcPts val="800"/>
              </a:spcAft>
            </a:pPr>
            <a:r>
              <a:rPr lang="en-ZA" dirty="0">
                <a:solidFill>
                  <a:srgbClr val="202124"/>
                </a:solidFill>
                <a:effectLst/>
                <a:ea typeface="Calibri" panose="020F0502020204030204" pitchFamily="34" charset="0"/>
                <a:cs typeface="Times New Roman" panose="02020603050405020304" pitchFamily="18" charset="0"/>
              </a:rPr>
              <a:t>A pivot </a:t>
            </a:r>
            <a:r>
              <a:rPr lang="en-ZA" dirty="0">
                <a:solidFill>
                  <a:srgbClr val="202124"/>
                </a:solidFill>
                <a:ea typeface="Calibri" panose="020F0502020204030204" pitchFamily="34" charset="0"/>
                <a:cs typeface="Times New Roman" panose="02020603050405020304" pitchFamily="18" charset="0"/>
              </a:rPr>
              <a:t>t</a:t>
            </a:r>
            <a:r>
              <a:rPr lang="en-ZA" dirty="0">
                <a:solidFill>
                  <a:srgbClr val="202124"/>
                </a:solidFill>
                <a:effectLst/>
                <a:ea typeface="Calibri" panose="020F0502020204030204" pitchFamily="34" charset="0"/>
                <a:cs typeface="Times New Roman" panose="02020603050405020304" pitchFamily="18" charset="0"/>
              </a:rPr>
              <a:t>able is used to summarise, sort, reorganise, group, count, total or average data stored in a table. </a:t>
            </a:r>
            <a:endParaRPr lang="en-ZA" sz="2400" dirty="0">
              <a:effectLst/>
              <a:ea typeface="Calibri" panose="020F0502020204030204" pitchFamily="34" charset="0"/>
              <a:cs typeface="Times New Roman" panose="02020603050405020304" pitchFamily="18" charset="0"/>
            </a:endParaRPr>
          </a:p>
          <a:p>
            <a:pPr>
              <a:lnSpc>
                <a:spcPct val="107000"/>
              </a:lnSpc>
              <a:spcAft>
                <a:spcPts val="800"/>
              </a:spcAft>
            </a:pPr>
            <a:r>
              <a:rPr lang="en-ZA" dirty="0">
                <a:solidFill>
                  <a:srgbClr val="202124"/>
                </a:solidFill>
                <a:effectLst/>
                <a:ea typeface="Calibri" panose="020F0502020204030204" pitchFamily="34" charset="0"/>
                <a:cs typeface="Times New Roman" panose="02020603050405020304" pitchFamily="18" charset="0"/>
              </a:rPr>
              <a:t>It allows us to transform columns into rows and rows into columns. </a:t>
            </a:r>
            <a:endParaRPr lang="en-ZA" sz="2400" dirty="0">
              <a:effectLst/>
              <a:ea typeface="Calibri" panose="020F0502020204030204" pitchFamily="34" charset="0"/>
              <a:cs typeface="Times New Roman" panose="02020603050405020304" pitchFamily="18" charset="0"/>
            </a:endParaRPr>
          </a:p>
          <a:p>
            <a:pPr>
              <a:lnSpc>
                <a:spcPct val="107000"/>
              </a:lnSpc>
              <a:spcAft>
                <a:spcPts val="800"/>
              </a:spcAft>
            </a:pPr>
            <a:r>
              <a:rPr lang="en-ZA" dirty="0">
                <a:solidFill>
                  <a:srgbClr val="202124"/>
                </a:solidFill>
                <a:effectLst/>
                <a:ea typeface="Calibri" panose="020F0502020204030204" pitchFamily="34" charset="0"/>
                <a:cs typeface="Times New Roman" panose="02020603050405020304" pitchFamily="18" charset="0"/>
              </a:rPr>
              <a:t>It allows grouping by any field (column) and using advanced calculations on them etc.</a:t>
            </a:r>
            <a:endParaRPr lang="en-ZA" sz="2400" dirty="0">
              <a:effectLst/>
              <a:ea typeface="Calibri" panose="020F0502020204030204" pitchFamily="34" charset="0"/>
              <a:cs typeface="Times New Roman" panose="02020603050405020304" pitchFamily="18" charset="0"/>
            </a:endParaRPr>
          </a:p>
          <a:p>
            <a:pPr marL="0" indent="0">
              <a:buNone/>
            </a:pPr>
            <a:endParaRPr lang="en-ZA" dirty="0"/>
          </a:p>
        </p:txBody>
      </p:sp>
    </p:spTree>
    <p:extLst>
      <p:ext uri="{BB962C8B-B14F-4D97-AF65-F5344CB8AC3E}">
        <p14:creationId xmlns:p14="http://schemas.microsoft.com/office/powerpoint/2010/main" val="3057534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36888-A2E0-4FDD-93A2-F4FFEC1D2E84}"/>
              </a:ext>
            </a:extLst>
          </p:cNvPr>
          <p:cNvSpPr>
            <a:spLocks noGrp="1"/>
          </p:cNvSpPr>
          <p:nvPr>
            <p:ph type="title"/>
          </p:nvPr>
        </p:nvSpPr>
        <p:spPr/>
        <p:txBody>
          <a:bodyPr/>
          <a:lstStyle/>
          <a:p>
            <a:r>
              <a:rPr lang="en-ZA" b="1" dirty="0"/>
              <a:t>ADVANTAGES OF USING A PIVOT TABLE</a:t>
            </a:r>
          </a:p>
        </p:txBody>
      </p:sp>
      <p:sp>
        <p:nvSpPr>
          <p:cNvPr id="3" name="Content Placeholder 2">
            <a:extLst>
              <a:ext uri="{FF2B5EF4-FFF2-40B4-BE49-F238E27FC236}">
                <a16:creationId xmlns:a16="http://schemas.microsoft.com/office/drawing/2014/main" id="{E6C169F9-E139-4DF1-9098-C0E4031878DA}"/>
              </a:ext>
            </a:extLst>
          </p:cNvPr>
          <p:cNvSpPr>
            <a:spLocks noGrp="1"/>
          </p:cNvSpPr>
          <p:nvPr>
            <p:ph idx="1"/>
          </p:nvPr>
        </p:nvSpPr>
        <p:spPr/>
        <p:txBody>
          <a:bodyPr/>
          <a:lstStyle/>
          <a:p>
            <a:pPr marL="0" indent="0">
              <a:buNone/>
            </a:pPr>
            <a:endParaRPr lang="en-ZA" dirty="0"/>
          </a:p>
          <a:p>
            <a:r>
              <a:rPr lang="en-ZA" dirty="0"/>
              <a:t>Keeps presentation of information more organised</a:t>
            </a:r>
          </a:p>
          <a:p>
            <a:r>
              <a:rPr lang="en-ZA" dirty="0"/>
              <a:t>Provides interactive data analysis</a:t>
            </a:r>
          </a:p>
          <a:p>
            <a:r>
              <a:rPr lang="en-ZA" dirty="0"/>
              <a:t>Helps decision makers to use data more efficiently</a:t>
            </a:r>
          </a:p>
          <a:p>
            <a:r>
              <a:rPr lang="en-ZA" dirty="0"/>
              <a:t>Sums up a large amount of data into a small space</a:t>
            </a:r>
          </a:p>
          <a:p>
            <a:r>
              <a:rPr lang="en-ZA" dirty="0"/>
              <a:t>Creates report quickly</a:t>
            </a:r>
          </a:p>
          <a:p>
            <a:r>
              <a:rPr lang="en-ZA" dirty="0"/>
              <a:t>Can combine data from multiple sheets</a:t>
            </a:r>
          </a:p>
          <a:p>
            <a:endParaRPr lang="en-ZA" dirty="0"/>
          </a:p>
          <a:p>
            <a:endParaRPr lang="en-ZA" dirty="0"/>
          </a:p>
          <a:p>
            <a:endParaRPr lang="en-ZA" dirty="0"/>
          </a:p>
          <a:p>
            <a:endParaRPr lang="en-ZA" dirty="0"/>
          </a:p>
        </p:txBody>
      </p:sp>
    </p:spTree>
    <p:extLst>
      <p:ext uri="{BB962C8B-B14F-4D97-AF65-F5344CB8AC3E}">
        <p14:creationId xmlns:p14="http://schemas.microsoft.com/office/powerpoint/2010/main" val="1524209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a:t>CREATING A PIVOT TABLE</a:t>
            </a:r>
          </a:p>
        </p:txBody>
      </p:sp>
      <p:sp>
        <p:nvSpPr>
          <p:cNvPr id="3" name="Content Placeholder 2"/>
          <p:cNvSpPr>
            <a:spLocks noGrp="1"/>
          </p:cNvSpPr>
          <p:nvPr>
            <p:ph idx="1"/>
          </p:nvPr>
        </p:nvSpPr>
        <p:spPr/>
        <p:txBody>
          <a:bodyPr>
            <a:normAutofit/>
          </a:bodyPr>
          <a:lstStyle/>
          <a:p>
            <a:pPr marL="0" indent="0">
              <a:buNone/>
            </a:pPr>
            <a:endParaRPr lang="en-ZA" dirty="0"/>
          </a:p>
          <a:p>
            <a:r>
              <a:rPr lang="en-ZA" dirty="0"/>
              <a:t>Export source data to excel (It will open as an excel file)</a:t>
            </a:r>
          </a:p>
          <a:p>
            <a:r>
              <a:rPr lang="en-ZA" dirty="0"/>
              <a:t>Save the excel file to your computer</a:t>
            </a:r>
          </a:p>
          <a:p>
            <a:r>
              <a:rPr lang="en-ZA" dirty="0"/>
              <a:t>Click a cell in the source data or table range.</a:t>
            </a:r>
          </a:p>
          <a:p>
            <a:r>
              <a:rPr lang="en-ZA" dirty="0"/>
              <a:t>Go to Insert &gt; Recommended PivotTable.</a:t>
            </a:r>
          </a:p>
          <a:p>
            <a:r>
              <a:rPr lang="en-ZA" dirty="0"/>
              <a:t>Select the PivotTable that looks best to you and press OK.</a:t>
            </a:r>
          </a:p>
          <a:p>
            <a:endParaRPr lang="en-ZA" dirty="0"/>
          </a:p>
        </p:txBody>
      </p:sp>
    </p:spTree>
    <p:extLst>
      <p:ext uri="{BB962C8B-B14F-4D97-AF65-F5344CB8AC3E}">
        <p14:creationId xmlns:p14="http://schemas.microsoft.com/office/powerpoint/2010/main" val="4038748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2276" y="425004"/>
            <a:ext cx="11269014" cy="5924250"/>
          </a:xfrm>
          <a:prstGeom prst="rect">
            <a:avLst/>
          </a:prstGeom>
        </p:spPr>
        <p:txBody>
          <a:bodyPr wrap="square">
            <a:spAutoFit/>
          </a:bodyPr>
          <a:lstStyle/>
          <a:p>
            <a:pPr marL="342900" lvl="0" indent="-342900">
              <a:lnSpc>
                <a:spcPct val="107000"/>
              </a:lnSpc>
              <a:spcAft>
                <a:spcPts val="800"/>
              </a:spcAft>
              <a:buFont typeface="+mj-lt"/>
              <a:buAutoNum type="arabicPeriod"/>
            </a:pPr>
            <a:endParaRPr lang="en-ZA" dirty="0">
              <a:solidFill>
                <a:srgbClr val="1E1E1E"/>
              </a:solidFill>
              <a:latin typeface="Segoe UI" panose="020B0502040204020203" pitchFamily="34" charset="0"/>
              <a:ea typeface="Calibri" panose="020F0502020204030204" pitchFamily="34" charset="0"/>
              <a:cs typeface="Times New Roman" panose="02020603050405020304" pitchFamily="18" charset="0"/>
            </a:endParaRPr>
          </a:p>
          <a:p>
            <a:pPr lvl="0">
              <a:lnSpc>
                <a:spcPct val="107000"/>
              </a:lnSpc>
              <a:spcAft>
                <a:spcPts val="800"/>
              </a:spcAft>
            </a:pPr>
            <a:r>
              <a:rPr kumimoji="0" lang="en-ZA" sz="3600" b="1" i="0" u="none" strike="noStrike" kern="1200" cap="none" spc="0" normalizeH="0" baseline="0" noProof="0" dirty="0">
                <a:ln>
                  <a:noFill/>
                </a:ln>
                <a:solidFill>
                  <a:prstClr val="black"/>
                </a:solidFill>
                <a:effectLst/>
                <a:uLnTx/>
                <a:uFillTx/>
                <a:latin typeface="Calibri Light" panose="020F0302020204030204"/>
                <a:ea typeface="+mj-ea"/>
                <a:cs typeface="+mj-cs"/>
              </a:rPr>
              <a:t>CREATING A PIVOT TABLE </a:t>
            </a:r>
            <a:r>
              <a:rPr kumimoji="0" lang="en-ZA" sz="4000" b="1" i="0" u="none" strike="noStrike" kern="1200" cap="none" spc="0" normalizeH="0" baseline="0" noProof="0" dirty="0">
                <a:ln>
                  <a:noFill/>
                </a:ln>
                <a:solidFill>
                  <a:prstClr val="black"/>
                </a:solidFill>
                <a:effectLst/>
                <a:uLnTx/>
                <a:uFillTx/>
                <a:latin typeface="Calibri Light" panose="020F0302020204030204"/>
                <a:ea typeface="+mj-ea"/>
                <a:cs typeface="+mj-cs"/>
              </a:rPr>
              <a:t>cont.</a:t>
            </a:r>
            <a:endParaRPr lang="en-ZA" sz="1600" dirty="0">
              <a:solidFill>
                <a:srgbClr val="1E1E1E"/>
              </a:solidFill>
              <a:latin typeface="Segoe UI" panose="020B0502040204020203"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en-ZA" dirty="0">
                <a:solidFill>
                  <a:srgbClr val="1E1E1E"/>
                </a:solidFill>
                <a:latin typeface="Segoe UI" panose="020B0502040204020203" pitchFamily="34" charset="0"/>
                <a:ea typeface="Calibri" panose="020F0502020204030204" pitchFamily="34" charset="0"/>
                <a:cs typeface="Times New Roman" panose="02020603050405020304" pitchFamily="18" charset="0"/>
              </a:rPr>
              <a:t>Select the cells you want to create a PivotTable from.</a:t>
            </a:r>
            <a:endParaRPr lang="en-ZA"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b="1" dirty="0">
                <a:solidFill>
                  <a:srgbClr val="1E1E1E"/>
                </a:solidFill>
                <a:latin typeface="Segoe UI" panose="020B0502040204020203" pitchFamily="34" charset="0"/>
                <a:ea typeface="Calibri" panose="020F0502020204030204" pitchFamily="34" charset="0"/>
                <a:cs typeface="Times New Roman" panose="02020603050405020304" pitchFamily="18" charset="0"/>
              </a:rPr>
              <a:t>Note:</a:t>
            </a:r>
            <a:r>
              <a:rPr lang="en-ZA" dirty="0">
                <a:solidFill>
                  <a:srgbClr val="1E1E1E"/>
                </a:solidFill>
                <a:latin typeface="Segoe UI" panose="020B0502040204020203" pitchFamily="34" charset="0"/>
                <a:ea typeface="Calibri" panose="020F0502020204030204" pitchFamily="34" charset="0"/>
                <a:cs typeface="Times New Roman" panose="02020603050405020304" pitchFamily="18" charset="0"/>
              </a:rPr>
              <a:t>  Your data shouldn't have any empty rows or columns. It must have only a single-row heading.</a:t>
            </a:r>
            <a:endParaRPr lang="en-ZA"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ZA" dirty="0">
                <a:solidFill>
                  <a:srgbClr val="1E1E1E"/>
                </a:solidFill>
                <a:latin typeface="Calibri" panose="020F0502020204030204" pitchFamily="34" charset="0"/>
                <a:ea typeface="Calibri" panose="020F0502020204030204" pitchFamily="34" charset="0"/>
                <a:cs typeface="Times New Roman" panose="02020603050405020304" pitchFamily="18" charset="0"/>
              </a:rPr>
              <a:t>2. </a:t>
            </a:r>
            <a:r>
              <a:rPr lang="en-ZA" dirty="0">
                <a:solidFill>
                  <a:srgbClr val="1E1E1E"/>
                </a:solidFill>
                <a:latin typeface="Segoe UI" panose="020B0502040204020203" pitchFamily="34" charset="0"/>
                <a:ea typeface="Calibri" panose="020F0502020204030204" pitchFamily="34" charset="0"/>
                <a:cs typeface="Times New Roman" panose="02020603050405020304" pitchFamily="18" charset="0"/>
              </a:rPr>
              <a:t>Select </a:t>
            </a:r>
            <a:r>
              <a:rPr lang="en-ZA" b="1" dirty="0">
                <a:latin typeface="Calibri" panose="020F0502020204030204" pitchFamily="34" charset="0"/>
                <a:ea typeface="Calibri" panose="020F0502020204030204" pitchFamily="34" charset="0"/>
                <a:cs typeface="Times New Roman" panose="02020603050405020304" pitchFamily="18" charset="0"/>
              </a:rPr>
              <a:t>Insert</a:t>
            </a:r>
            <a:r>
              <a:rPr lang="en-ZA" dirty="0">
                <a:latin typeface="Calibri" panose="020F0502020204030204" pitchFamily="34" charset="0"/>
                <a:ea typeface="Calibri" panose="020F0502020204030204" pitchFamily="34" charset="0"/>
                <a:cs typeface="Times New Roman" panose="02020603050405020304" pitchFamily="18" charset="0"/>
              </a:rPr>
              <a:t> &gt; </a:t>
            </a:r>
            <a:r>
              <a:rPr lang="en-ZA" b="1" dirty="0">
                <a:latin typeface="Calibri" panose="020F0502020204030204" pitchFamily="34" charset="0"/>
                <a:ea typeface="Calibri" panose="020F0502020204030204" pitchFamily="34" charset="0"/>
                <a:cs typeface="Times New Roman" panose="02020603050405020304" pitchFamily="18" charset="0"/>
              </a:rPr>
              <a:t>PivotTable</a:t>
            </a:r>
            <a:r>
              <a:rPr lang="en-ZA" dirty="0">
                <a:latin typeface="Calibri" panose="020F0502020204030204" pitchFamily="34" charset="0"/>
                <a:ea typeface="Calibri" panose="020F0502020204030204" pitchFamily="34" charset="0"/>
                <a:cs typeface="Times New Roman" panose="02020603050405020304" pitchFamily="18" charset="0"/>
              </a:rPr>
              <a:t>.</a:t>
            </a:r>
          </a:p>
          <a:p>
            <a:pPr lvl="0">
              <a:lnSpc>
                <a:spcPct val="107000"/>
              </a:lnSpc>
              <a:spcAft>
                <a:spcPts val="800"/>
              </a:spcAft>
            </a:pPr>
            <a:endParaRPr lang="en-ZA"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endParaRPr lang="en-ZA"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endParaRPr lang="en-ZA"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endParaRPr lang="en-ZA"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endParaRPr lang="en-ZA"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endParaRPr lang="en-ZA"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endParaRPr lang="en-ZA"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endParaRPr lang="en-ZA" dirty="0">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p:cNvPicPr/>
          <p:nvPr/>
        </p:nvPicPr>
        <p:blipFill>
          <a:blip r:embed="rId2"/>
          <a:stretch>
            <a:fillRect/>
          </a:stretch>
        </p:blipFill>
        <p:spPr>
          <a:xfrm>
            <a:off x="2421229" y="3245475"/>
            <a:ext cx="5666704" cy="2756080"/>
          </a:xfrm>
          <a:prstGeom prst="rect">
            <a:avLst/>
          </a:prstGeom>
        </p:spPr>
      </p:pic>
    </p:spTree>
    <p:extLst>
      <p:ext uri="{BB962C8B-B14F-4D97-AF65-F5344CB8AC3E}">
        <p14:creationId xmlns:p14="http://schemas.microsoft.com/office/powerpoint/2010/main" val="3626426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28035" y="399246"/>
            <a:ext cx="10868835" cy="5924250"/>
          </a:xfrm>
          <a:prstGeom prst="rect">
            <a:avLst/>
          </a:prstGeom>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ZA" sz="3600" b="1" i="0" u="none" strike="noStrike" kern="1200" cap="none" spc="0" normalizeH="0" baseline="0" noProof="0" dirty="0">
                <a:ln>
                  <a:noFill/>
                </a:ln>
                <a:solidFill>
                  <a:prstClr val="black"/>
                </a:solidFill>
                <a:effectLst/>
                <a:uLnTx/>
                <a:uFillTx/>
                <a:latin typeface="Calibri Light" panose="020F0302020204030204"/>
                <a:ea typeface="+mn-ea"/>
                <a:cs typeface="+mn-cs"/>
              </a:rPr>
              <a:t>CREATING A PIVOT TABLE </a:t>
            </a:r>
            <a:r>
              <a:rPr kumimoji="0" lang="en-ZA" sz="4000" b="1" i="0" u="none" strike="noStrike" kern="1200" cap="none" spc="0" normalizeH="0" baseline="0" noProof="0" dirty="0">
                <a:ln>
                  <a:noFill/>
                </a:ln>
                <a:solidFill>
                  <a:prstClr val="black"/>
                </a:solidFill>
                <a:effectLst/>
                <a:uLnTx/>
                <a:uFillTx/>
                <a:latin typeface="Calibri Light" panose="020F0302020204030204"/>
                <a:ea typeface="+mn-ea"/>
                <a:cs typeface="+mn-cs"/>
              </a:rPr>
              <a:t>cont.</a:t>
            </a:r>
            <a:endParaRPr kumimoji="0" lang="en-ZA" sz="1600" b="0" i="0" u="none" strike="noStrike" kern="1200" cap="none" spc="0" normalizeH="0" baseline="0" noProof="0" dirty="0">
              <a:ln>
                <a:noFill/>
              </a:ln>
              <a:solidFill>
                <a:srgbClr val="1E1E1E"/>
              </a:solidFill>
              <a:effectLst/>
              <a:uLnTx/>
              <a:uFillTx/>
              <a:latin typeface="Segoe UI" panose="020B0502040204020203" pitchFamily="34" charset="0"/>
              <a:ea typeface="Calibri" panose="020F0502020204030204" pitchFamily="34" charset="0"/>
              <a:cs typeface="Times New Roman" panose="02020603050405020304" pitchFamily="18" charset="0"/>
            </a:endParaRPr>
          </a:p>
          <a:p>
            <a:pPr lvl="0">
              <a:lnSpc>
                <a:spcPct val="107000"/>
              </a:lnSpc>
              <a:spcAft>
                <a:spcPts val="800"/>
              </a:spcAft>
            </a:pPr>
            <a:endParaRPr lang="en-ZA" dirty="0">
              <a:solidFill>
                <a:srgbClr val="1E1E1E"/>
              </a:solidFill>
              <a:latin typeface="Segoe UI" panose="020B0502040204020203" pitchFamily="34" charset="0"/>
              <a:ea typeface="Calibri" panose="020F0502020204030204" pitchFamily="34" charset="0"/>
              <a:cs typeface="Times New Roman" panose="02020603050405020304" pitchFamily="18" charset="0"/>
            </a:endParaRPr>
          </a:p>
          <a:p>
            <a:pPr lvl="0">
              <a:lnSpc>
                <a:spcPct val="107000"/>
              </a:lnSpc>
              <a:spcAft>
                <a:spcPts val="800"/>
              </a:spcAft>
            </a:pPr>
            <a:r>
              <a:rPr lang="en-ZA" dirty="0">
                <a:solidFill>
                  <a:srgbClr val="1E1E1E"/>
                </a:solidFill>
                <a:latin typeface="Segoe UI" panose="020B0502040204020203" pitchFamily="34" charset="0"/>
                <a:ea typeface="Calibri" panose="020F0502020204030204" pitchFamily="34" charset="0"/>
                <a:cs typeface="Times New Roman" panose="02020603050405020304" pitchFamily="18" charset="0"/>
              </a:rPr>
              <a:t>Under </a:t>
            </a:r>
            <a:r>
              <a:rPr lang="en-ZA" b="1" dirty="0">
                <a:latin typeface="Calibri" panose="020F0502020204030204" pitchFamily="34" charset="0"/>
                <a:ea typeface="Calibri" panose="020F0502020204030204" pitchFamily="34" charset="0"/>
                <a:cs typeface="Times New Roman" panose="02020603050405020304" pitchFamily="18" charset="0"/>
              </a:rPr>
              <a:t>Choose the data that you want to </a:t>
            </a:r>
            <a:r>
              <a:rPr lang="en-ZA" b="1" dirty="0" err="1">
                <a:latin typeface="Calibri" panose="020F0502020204030204" pitchFamily="34" charset="0"/>
                <a:ea typeface="Calibri" panose="020F0502020204030204" pitchFamily="34" charset="0"/>
                <a:cs typeface="Times New Roman" panose="02020603050405020304" pitchFamily="18" charset="0"/>
              </a:rPr>
              <a:t>analyze</a:t>
            </a:r>
            <a:r>
              <a:rPr lang="en-ZA" dirty="0">
                <a:latin typeface="Calibri" panose="020F0502020204030204" pitchFamily="34" charset="0"/>
                <a:ea typeface="Calibri" panose="020F0502020204030204" pitchFamily="34" charset="0"/>
                <a:cs typeface="Times New Roman" panose="02020603050405020304" pitchFamily="18" charset="0"/>
              </a:rPr>
              <a:t>, select </a:t>
            </a:r>
            <a:r>
              <a:rPr lang="en-ZA" b="1" dirty="0" err="1">
                <a:latin typeface="Calibri" panose="020F0502020204030204" pitchFamily="34" charset="0"/>
                <a:ea typeface="Calibri" panose="020F0502020204030204" pitchFamily="34" charset="0"/>
                <a:cs typeface="Times New Roman" panose="02020603050405020304" pitchFamily="18" charset="0"/>
              </a:rPr>
              <a:t>Select</a:t>
            </a:r>
            <a:r>
              <a:rPr lang="en-ZA" b="1" dirty="0">
                <a:latin typeface="Calibri" panose="020F0502020204030204" pitchFamily="34" charset="0"/>
                <a:ea typeface="Calibri" panose="020F0502020204030204" pitchFamily="34" charset="0"/>
                <a:cs typeface="Times New Roman" panose="02020603050405020304" pitchFamily="18" charset="0"/>
              </a:rPr>
              <a:t> a table or range</a:t>
            </a:r>
          </a:p>
          <a:p>
            <a:pPr lvl="0">
              <a:lnSpc>
                <a:spcPct val="107000"/>
              </a:lnSpc>
              <a:spcAft>
                <a:spcPts val="800"/>
              </a:spcAft>
            </a:pPr>
            <a:endParaRPr lang="en-ZA" b="1"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endParaRPr lang="en-ZA" b="1"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endParaRPr lang="en-ZA" b="1"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endParaRPr lang="en-ZA" b="1"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endParaRPr lang="en-ZA" b="1"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endParaRPr lang="en-ZA" b="1"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endParaRPr lang="en-ZA"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endParaRPr lang="en-ZA"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endParaRPr lang="en-ZA" b="1"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endParaRPr lang="en-ZA"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r>
              <a:rPr lang="en-ZA" dirty="0">
                <a:latin typeface="Calibri" panose="020F0502020204030204" pitchFamily="34" charset="0"/>
                <a:ea typeface="Calibri" panose="020F0502020204030204" pitchFamily="34" charset="0"/>
                <a:cs typeface="Times New Roman" panose="02020603050405020304" pitchFamily="18" charset="0"/>
              </a:rPr>
              <a:t>This will create a new spreadsheet where you'll build your dynamic pivot table reports</a:t>
            </a:r>
            <a:r>
              <a:rPr lang="en-ZA" b="1" dirty="0">
                <a:latin typeface="Calibri" panose="020F0502020204030204" pitchFamily="34" charset="0"/>
                <a:ea typeface="Calibri" panose="020F0502020204030204" pitchFamily="34" charset="0"/>
                <a:cs typeface="Times New Roman" panose="02020603050405020304" pitchFamily="18" charset="0"/>
              </a:rPr>
              <a:t>.</a:t>
            </a:r>
          </a:p>
        </p:txBody>
      </p:sp>
      <p:pic>
        <p:nvPicPr>
          <p:cNvPr id="4" name="Picture 3" descr="Pivot Table"/>
          <p:cNvPicPr/>
          <p:nvPr/>
        </p:nvPicPr>
        <p:blipFill>
          <a:blip r:embed="rId2">
            <a:extLst>
              <a:ext uri="{28A0092B-C50C-407E-A947-70E740481C1C}">
                <a14:useLocalDpi xmlns:a14="http://schemas.microsoft.com/office/drawing/2010/main" val="0"/>
              </a:ext>
            </a:extLst>
          </a:blip>
          <a:srcRect/>
          <a:stretch>
            <a:fillRect/>
          </a:stretch>
        </p:blipFill>
        <p:spPr bwMode="auto">
          <a:xfrm>
            <a:off x="2247363" y="2027583"/>
            <a:ext cx="6317088" cy="3458817"/>
          </a:xfrm>
          <a:prstGeom prst="rect">
            <a:avLst/>
          </a:prstGeom>
          <a:noFill/>
          <a:ln>
            <a:noFill/>
          </a:ln>
        </p:spPr>
      </p:pic>
    </p:spTree>
    <p:extLst>
      <p:ext uri="{BB962C8B-B14F-4D97-AF65-F5344CB8AC3E}">
        <p14:creationId xmlns:p14="http://schemas.microsoft.com/office/powerpoint/2010/main" val="3135977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2429" y="515156"/>
            <a:ext cx="9532232" cy="5777992"/>
          </a:xfrm>
          <a:prstGeom prst="rect">
            <a:avLst/>
          </a:prstGeom>
        </p:spPr>
        <p:txBody>
          <a:bodyPr wrap="square">
            <a:spAutoFit/>
          </a:bodyPr>
          <a:lstStyle/>
          <a:p>
            <a:pPr lvl="0"/>
            <a:endParaRPr lang="en-ZA" dirty="0">
              <a:solidFill>
                <a:srgbClr val="1E1E1E"/>
              </a:solidFill>
              <a:latin typeface="Segoe UI" panose="020B0502040204020203" pitchFamily="34" charset="0"/>
              <a:ea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ZA" sz="3600" b="1" i="0" u="none" strike="noStrike" kern="1200" cap="none" spc="0" normalizeH="0" baseline="0" noProof="0" dirty="0">
                <a:ln>
                  <a:noFill/>
                </a:ln>
                <a:solidFill>
                  <a:prstClr val="black"/>
                </a:solidFill>
                <a:effectLst/>
                <a:uLnTx/>
                <a:uFillTx/>
                <a:latin typeface="Calibri Light" panose="020F0302020204030204"/>
                <a:ea typeface="+mn-ea"/>
                <a:cs typeface="+mn-cs"/>
              </a:rPr>
              <a:t>CREATING A PIVOT TABLE </a:t>
            </a:r>
            <a:r>
              <a:rPr kumimoji="0" lang="en-ZA" sz="4000" b="1" i="0" u="none" strike="noStrike" kern="1200" cap="none" spc="0" normalizeH="0" baseline="0" noProof="0" dirty="0">
                <a:ln>
                  <a:noFill/>
                </a:ln>
                <a:solidFill>
                  <a:prstClr val="black"/>
                </a:solidFill>
                <a:effectLst/>
                <a:uLnTx/>
                <a:uFillTx/>
                <a:latin typeface="Calibri Light" panose="020F0302020204030204"/>
                <a:ea typeface="+mn-ea"/>
                <a:cs typeface="+mn-cs"/>
              </a:rPr>
              <a:t>cont.</a:t>
            </a:r>
            <a:endParaRPr kumimoji="0" lang="en-ZA" sz="1600" b="0" i="0" u="none" strike="noStrike" kern="1200" cap="none" spc="0" normalizeH="0" baseline="0" noProof="0" dirty="0">
              <a:ln>
                <a:noFill/>
              </a:ln>
              <a:solidFill>
                <a:srgbClr val="1E1E1E"/>
              </a:solidFill>
              <a:effectLst/>
              <a:uLnTx/>
              <a:uFillTx/>
              <a:latin typeface="Segoe UI" panose="020B0502040204020203" pitchFamily="34" charset="0"/>
              <a:ea typeface="Calibri" panose="020F0502020204030204" pitchFamily="34" charset="0"/>
              <a:cs typeface="Times New Roman" panose="02020603050405020304" pitchFamily="18" charset="0"/>
            </a:endParaRPr>
          </a:p>
          <a:p>
            <a:pPr lvl="0"/>
            <a:endParaRPr lang="en-ZA" dirty="0">
              <a:solidFill>
                <a:srgbClr val="1E1E1E"/>
              </a:solidFill>
              <a:latin typeface="Segoe UI" panose="020B0502040204020203" pitchFamily="34" charset="0"/>
              <a:ea typeface="Times New Roman" panose="02020603050405020304" pitchFamily="18" charset="0"/>
            </a:endParaRPr>
          </a:p>
          <a:p>
            <a:pPr marL="342900" lvl="0" indent="-342900">
              <a:spcBef>
                <a:spcPts val="600"/>
              </a:spcBef>
              <a:spcAft>
                <a:spcPts val="600"/>
              </a:spcAft>
              <a:buFont typeface="Arial" panose="020B0604020202020204" pitchFamily="34" charset="0"/>
              <a:buChar char="•"/>
            </a:pPr>
            <a:r>
              <a:rPr lang="en-ZA" sz="2800" dirty="0">
                <a:solidFill>
                  <a:srgbClr val="1E1E1E"/>
                </a:solidFill>
                <a:ea typeface="Times New Roman" panose="02020603050405020304" pitchFamily="18" charset="0"/>
              </a:rPr>
              <a:t>In </a:t>
            </a:r>
            <a:r>
              <a:rPr lang="en-ZA" sz="2800" b="1" dirty="0">
                <a:solidFill>
                  <a:srgbClr val="1E1E1E"/>
                </a:solidFill>
                <a:ea typeface="Times New Roman" panose="02020603050405020304" pitchFamily="18" charset="0"/>
              </a:rPr>
              <a:t>Table/Range</a:t>
            </a:r>
            <a:r>
              <a:rPr lang="en-ZA" sz="2800" dirty="0">
                <a:solidFill>
                  <a:srgbClr val="1E1E1E"/>
                </a:solidFill>
                <a:ea typeface="Times New Roman" panose="02020603050405020304" pitchFamily="18" charset="0"/>
              </a:rPr>
              <a:t>, verify the cell range.</a:t>
            </a:r>
            <a:endParaRPr lang="en-ZA" sz="2800" dirty="0">
              <a:ea typeface="Times New Roman" panose="02020603050405020304" pitchFamily="18" charset="0"/>
            </a:endParaRPr>
          </a:p>
          <a:p>
            <a:pPr marL="342900" lvl="0" indent="-342900">
              <a:spcBef>
                <a:spcPts val="600"/>
              </a:spcBef>
              <a:spcAft>
                <a:spcPts val="600"/>
              </a:spcAft>
              <a:buFont typeface="Arial" panose="020B0604020202020204" pitchFamily="34" charset="0"/>
              <a:buChar char="•"/>
            </a:pPr>
            <a:r>
              <a:rPr lang="en-ZA" sz="2800" dirty="0">
                <a:solidFill>
                  <a:srgbClr val="1E1E1E"/>
                </a:solidFill>
                <a:ea typeface="Times New Roman" panose="02020603050405020304" pitchFamily="18" charset="0"/>
              </a:rPr>
              <a:t>Under </a:t>
            </a:r>
            <a:r>
              <a:rPr lang="en-ZA" sz="2800" b="1" dirty="0">
                <a:solidFill>
                  <a:srgbClr val="1E1E1E"/>
                </a:solidFill>
                <a:ea typeface="Times New Roman" panose="02020603050405020304" pitchFamily="18" charset="0"/>
              </a:rPr>
              <a:t>Choose where you want the PivotTable report to be placed</a:t>
            </a:r>
            <a:r>
              <a:rPr lang="en-ZA" sz="2800" dirty="0">
                <a:solidFill>
                  <a:srgbClr val="1E1E1E"/>
                </a:solidFill>
                <a:ea typeface="Times New Roman" panose="02020603050405020304" pitchFamily="18" charset="0"/>
              </a:rPr>
              <a:t>, select </a:t>
            </a:r>
            <a:r>
              <a:rPr lang="en-ZA" sz="2800" b="1" dirty="0">
                <a:solidFill>
                  <a:srgbClr val="1E1E1E"/>
                </a:solidFill>
                <a:ea typeface="Times New Roman" panose="02020603050405020304" pitchFamily="18" charset="0"/>
              </a:rPr>
              <a:t>New worksheet</a:t>
            </a:r>
            <a:r>
              <a:rPr lang="en-ZA" sz="2800" dirty="0">
                <a:solidFill>
                  <a:srgbClr val="1E1E1E"/>
                </a:solidFill>
                <a:ea typeface="Times New Roman" panose="02020603050405020304" pitchFamily="18" charset="0"/>
              </a:rPr>
              <a:t> to place the PivotTable in a new worksheet or </a:t>
            </a:r>
            <a:r>
              <a:rPr lang="en-ZA" sz="2800" b="1" dirty="0">
                <a:solidFill>
                  <a:srgbClr val="1E1E1E"/>
                </a:solidFill>
                <a:ea typeface="Times New Roman" panose="02020603050405020304" pitchFamily="18" charset="0"/>
              </a:rPr>
              <a:t>Existing worksheet</a:t>
            </a:r>
            <a:r>
              <a:rPr lang="en-ZA" sz="2800" dirty="0">
                <a:solidFill>
                  <a:srgbClr val="1E1E1E"/>
                </a:solidFill>
                <a:ea typeface="Times New Roman" panose="02020603050405020304" pitchFamily="18" charset="0"/>
              </a:rPr>
              <a:t> and then select the location you want the PivotTable to appear.</a:t>
            </a:r>
            <a:endParaRPr lang="en-ZA" sz="2800" dirty="0">
              <a:ea typeface="Times New Roman" panose="02020603050405020304" pitchFamily="18" charset="0"/>
            </a:endParaRPr>
          </a:p>
          <a:p>
            <a:pPr marL="342900" lvl="0" indent="-342900">
              <a:spcBef>
                <a:spcPts val="600"/>
              </a:spcBef>
              <a:spcAft>
                <a:spcPts val="600"/>
              </a:spcAft>
              <a:buFont typeface="Arial" panose="020B0604020202020204" pitchFamily="34" charset="0"/>
              <a:buChar char="•"/>
            </a:pPr>
            <a:r>
              <a:rPr lang="en-ZA" sz="2800" dirty="0">
                <a:solidFill>
                  <a:srgbClr val="1E1E1E"/>
                </a:solidFill>
                <a:ea typeface="Times New Roman" panose="02020603050405020304" pitchFamily="18" charset="0"/>
              </a:rPr>
              <a:t>Select </a:t>
            </a:r>
            <a:r>
              <a:rPr lang="en-ZA" sz="2800" b="1" dirty="0">
                <a:solidFill>
                  <a:srgbClr val="1E1E1E"/>
                </a:solidFill>
                <a:ea typeface="Times New Roman" panose="02020603050405020304" pitchFamily="18" charset="0"/>
              </a:rPr>
              <a:t>OK</a:t>
            </a:r>
            <a:r>
              <a:rPr lang="en-ZA" sz="2800" dirty="0">
                <a:solidFill>
                  <a:srgbClr val="1E1E1E"/>
                </a:solidFill>
                <a:ea typeface="Times New Roman" panose="02020603050405020304" pitchFamily="18" charset="0"/>
              </a:rPr>
              <a:t>.</a:t>
            </a:r>
          </a:p>
          <a:p>
            <a:pPr marL="342900" lvl="0" indent="-342900">
              <a:spcBef>
                <a:spcPts val="600"/>
              </a:spcBef>
              <a:spcAft>
                <a:spcPts val="600"/>
              </a:spcAft>
              <a:buFont typeface="Arial" panose="020B0604020202020204" pitchFamily="34" charset="0"/>
              <a:buChar char="•"/>
            </a:pPr>
            <a:r>
              <a:rPr lang="en-ZA" sz="2800" dirty="0">
                <a:solidFill>
                  <a:srgbClr val="1E1E1E"/>
                </a:solidFill>
                <a:ea typeface="Times New Roman" panose="02020603050405020304" pitchFamily="18" charset="0"/>
              </a:rPr>
              <a:t>This will create a new spreadsheet where you'll build your dynamic pivot table reports.</a:t>
            </a:r>
            <a:endParaRPr lang="en-ZA" sz="2000" dirty="0">
              <a:solidFill>
                <a:srgbClr val="1E1E1E"/>
              </a:solidFill>
              <a:latin typeface="Segoe UI" panose="020B0502040204020203" pitchFamily="34" charset="0"/>
              <a:ea typeface="Times New Roman" panose="02020603050405020304" pitchFamily="18" charset="0"/>
            </a:endParaRPr>
          </a:p>
          <a:p>
            <a:pPr lvl="0"/>
            <a:endParaRPr lang="en-ZA" sz="2000" dirty="0">
              <a:solidFill>
                <a:srgbClr val="1E1E1E"/>
              </a:solidFill>
              <a:latin typeface="Segoe UI" panose="020B0502040204020203" pitchFamily="34" charset="0"/>
              <a:ea typeface="Times New Roman" panose="02020603050405020304" pitchFamily="18" charset="0"/>
            </a:endParaRPr>
          </a:p>
        </p:txBody>
      </p:sp>
    </p:spTree>
    <p:extLst>
      <p:ext uri="{BB962C8B-B14F-4D97-AF65-F5344CB8AC3E}">
        <p14:creationId xmlns:p14="http://schemas.microsoft.com/office/powerpoint/2010/main" val="6838945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3407</TotalTime>
  <Words>661</Words>
  <Application>Microsoft Office PowerPoint</Application>
  <PresentationFormat>Widescreen</PresentationFormat>
  <Paragraphs>94</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Segoe UI</vt:lpstr>
      <vt:lpstr>Office Theme</vt:lpstr>
      <vt:lpstr>PowerPoint Presentation</vt:lpstr>
      <vt:lpstr>OBJECTIVES</vt:lpstr>
      <vt:lpstr>WHAT IS A PIVOT TABLE</vt:lpstr>
      <vt:lpstr>THE USE OF A PIVOT TABLE</vt:lpstr>
      <vt:lpstr>ADVANTAGES OF USING A PIVOT TABLE</vt:lpstr>
      <vt:lpstr>CREATING A PIVOT TABLE</vt:lpstr>
      <vt:lpstr>PowerPoint Presentation</vt:lpstr>
      <vt:lpstr>PowerPoint Presentation</vt:lpstr>
      <vt:lpstr>PowerPoint Presentation</vt:lpstr>
      <vt:lpstr>PowerPoint Presentation</vt:lpstr>
      <vt:lpstr>REPORTS</vt:lpstr>
      <vt:lpstr>EXAMPLE OF A PIVOT TABLE</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Bongi Mdadane</dc:creator>
  <cp:lastModifiedBy>Sheena Lott</cp:lastModifiedBy>
  <cp:revision>12</cp:revision>
  <dcterms:created xsi:type="dcterms:W3CDTF">2021-01-15T13:25:31Z</dcterms:created>
  <dcterms:modified xsi:type="dcterms:W3CDTF">2022-08-17T09:39:42Z</dcterms:modified>
</cp:coreProperties>
</file>