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83" r:id="rId3"/>
    <p:sldId id="269" r:id="rId4"/>
    <p:sldId id="282" r:id="rId5"/>
    <p:sldId id="281" r:id="rId6"/>
    <p:sldId id="284" r:id="rId7"/>
    <p:sldId id="292" r:id="rId8"/>
    <p:sldId id="285" r:id="rId9"/>
    <p:sldId id="286" r:id="rId10"/>
    <p:sldId id="288" r:id="rId11"/>
    <p:sldId id="289" r:id="rId12"/>
    <p:sldId id="293" r:id="rId13"/>
    <p:sldId id="294" r:id="rId14"/>
    <p:sldId id="296" r:id="rId15"/>
    <p:sldId id="295" r:id="rId16"/>
    <p:sldId id="287" r:id="rId17"/>
    <p:sldId id="265"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et Houghton" initials="JH" lastIdx="7" clrIdx="0">
    <p:extLst>
      <p:ext uri="{19B8F6BF-5375-455C-9EA6-DF929625EA0E}">
        <p15:presenceInfo xmlns:p15="http://schemas.microsoft.com/office/powerpoint/2012/main" userId="S::Juliet.Houghton@chiva-africa.org::2c5a6ebe-ee16-4ef1-a9fa-9b827d7e40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5B2255-FFA7-426C-B610-7ED4C434EC5E}" v="1" dt="2022-08-17T09:43:37.4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4" autoAdjust="0"/>
    <p:restoredTop sz="84045" autoAdjust="0"/>
  </p:normalViewPr>
  <p:slideViewPr>
    <p:cSldViewPr snapToGrid="0">
      <p:cViewPr varScale="1">
        <p:scale>
          <a:sx n="53" d="100"/>
          <a:sy n="53" d="100"/>
        </p:scale>
        <p:origin x="452" y="40"/>
      </p:cViewPr>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ena Lott" userId="2193ee64-32fa-4aa9-9971-f83d67764336" providerId="ADAL" clId="{7E5B2255-FFA7-426C-B610-7ED4C434EC5E}"/>
    <pc:docChg chg="custSel modSld">
      <pc:chgData name="Sheena Lott" userId="2193ee64-32fa-4aa9-9971-f83d67764336" providerId="ADAL" clId="{7E5B2255-FFA7-426C-B610-7ED4C434EC5E}" dt="2022-08-17T09:44:05.769" v="26" actId="20577"/>
      <pc:docMkLst>
        <pc:docMk/>
      </pc:docMkLst>
      <pc:sldChg chg="addSp delSp modSp mod">
        <pc:chgData name="Sheena Lott" userId="2193ee64-32fa-4aa9-9971-f83d67764336" providerId="ADAL" clId="{7E5B2255-FFA7-426C-B610-7ED4C434EC5E}" dt="2022-08-17T09:44:05.769" v="26" actId="20577"/>
        <pc:sldMkLst>
          <pc:docMk/>
          <pc:sldMk cId="1763588777" sldId="265"/>
        </pc:sldMkLst>
        <pc:spChg chg="mod">
          <ac:chgData name="Sheena Lott" userId="2193ee64-32fa-4aa9-9971-f83d67764336" providerId="ADAL" clId="{7E5B2255-FFA7-426C-B610-7ED4C434EC5E}" dt="2022-08-17T09:43:52.938" v="4" actId="26606"/>
          <ac:spMkLst>
            <pc:docMk/>
            <pc:sldMk cId="1763588777" sldId="265"/>
            <ac:spMk id="2" creationId="{00000000-0000-0000-0000-000000000000}"/>
          </ac:spMkLst>
        </pc:spChg>
        <pc:spChg chg="mod">
          <ac:chgData name="Sheena Lott" userId="2193ee64-32fa-4aa9-9971-f83d67764336" providerId="ADAL" clId="{7E5B2255-FFA7-426C-B610-7ED4C434EC5E}" dt="2022-08-17T09:44:05.769" v="26" actId="20577"/>
          <ac:spMkLst>
            <pc:docMk/>
            <pc:sldMk cId="1763588777" sldId="265"/>
            <ac:spMk id="3" creationId="{00000000-0000-0000-0000-000000000000}"/>
          </ac:spMkLst>
        </pc:spChg>
        <pc:spChg chg="del">
          <ac:chgData name="Sheena Lott" userId="2193ee64-32fa-4aa9-9971-f83d67764336" providerId="ADAL" clId="{7E5B2255-FFA7-426C-B610-7ED4C434EC5E}" dt="2022-08-17T09:43:52.938" v="4" actId="26606"/>
          <ac:spMkLst>
            <pc:docMk/>
            <pc:sldMk cId="1763588777" sldId="265"/>
            <ac:spMk id="25" creationId="{C95B82D5-A8BB-45BF-BED8-C7B206892100}"/>
          </ac:spMkLst>
        </pc:spChg>
        <pc:spChg chg="del">
          <ac:chgData name="Sheena Lott" userId="2193ee64-32fa-4aa9-9971-f83d67764336" providerId="ADAL" clId="{7E5B2255-FFA7-426C-B610-7ED4C434EC5E}" dt="2022-08-17T09:43:52.938" v="4" actId="26606"/>
          <ac:spMkLst>
            <pc:docMk/>
            <pc:sldMk cId="1763588777" sldId="265"/>
            <ac:spMk id="27" creationId="{296C61EC-FBF4-4216-BE67-6C864D30A01C}"/>
          </ac:spMkLst>
        </pc:spChg>
        <pc:spChg chg="add">
          <ac:chgData name="Sheena Lott" userId="2193ee64-32fa-4aa9-9971-f83d67764336" providerId="ADAL" clId="{7E5B2255-FFA7-426C-B610-7ED4C434EC5E}" dt="2022-08-17T09:43:52.938" v="4" actId="26606"/>
          <ac:spMkLst>
            <pc:docMk/>
            <pc:sldMk cId="1763588777" sldId="265"/>
            <ac:spMk id="32" creationId="{E02F3C71-C981-4614-98EA-D6C494F8091E}"/>
          </ac:spMkLst>
        </pc:spChg>
        <pc:picChg chg="add mod">
          <ac:chgData name="Sheena Lott" userId="2193ee64-32fa-4aa9-9971-f83d67764336" providerId="ADAL" clId="{7E5B2255-FFA7-426C-B610-7ED4C434EC5E}" dt="2022-08-17T09:43:52.938" v="4" actId="26606"/>
          <ac:picMkLst>
            <pc:docMk/>
            <pc:sldMk cId="1763588777" sldId="265"/>
            <ac:picMk id="5" creationId="{B9DC77EB-4F33-BD57-7EF1-4B1B0412A5F8}"/>
          </ac:picMkLst>
        </pc:picChg>
        <pc:picChg chg="mod">
          <ac:chgData name="Sheena Lott" userId="2193ee64-32fa-4aa9-9971-f83d67764336" providerId="ADAL" clId="{7E5B2255-FFA7-426C-B610-7ED4C434EC5E}" dt="2022-08-17T09:43:52.938" v="4" actId="26606"/>
          <ac:picMkLst>
            <pc:docMk/>
            <pc:sldMk cId="1763588777" sldId="265"/>
            <ac:picMk id="8" creationId="{7149AE7D-BFB1-2255-A427-CEBC9D592C4F}"/>
          </ac:picMkLst>
        </pc:picChg>
        <pc:picChg chg="del">
          <ac:chgData name="Sheena Lott" userId="2193ee64-32fa-4aa9-9971-f83d67764336" providerId="ADAL" clId="{7E5B2255-FFA7-426C-B610-7ED4C434EC5E}" dt="2022-08-17T09:43:08.881" v="0" actId="478"/>
          <ac:picMkLst>
            <pc:docMk/>
            <pc:sldMk cId="1763588777" sldId="265"/>
            <ac:picMk id="13" creationId="{0D981EAD-9454-46D6-8F9C-AC8D3B6351C4}"/>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3-18T09:26:19.333" idx="4">
    <p:pos x="3477" y="3573"/>
    <p:text>Is this a concern for caregiver or hcw?</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217000-0CBE-4370-A269-147AD5147017}" type="datetimeFigureOut">
              <a:rPr lang="en-ZA" smtClean="0"/>
              <a:t>2022/08/17</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A8F2C2-2E1F-40AB-8BE0-0A8FD97C0981}" type="slidenum">
              <a:rPr lang="en-ZA" smtClean="0"/>
              <a:t>‹#›</a:t>
            </a:fld>
            <a:endParaRPr lang="en-ZA"/>
          </a:p>
        </p:txBody>
      </p:sp>
    </p:spTree>
    <p:extLst>
      <p:ext uri="{BB962C8B-B14F-4D97-AF65-F5344CB8AC3E}">
        <p14:creationId xmlns:p14="http://schemas.microsoft.com/office/powerpoint/2010/main" val="927402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4A8F2C2-2E1F-40AB-8BE0-0A8FD97C0981}" type="slidenum">
              <a:rPr lang="en-ZA" smtClean="0"/>
              <a:t>1</a:t>
            </a:fld>
            <a:endParaRPr lang="en-ZA"/>
          </a:p>
        </p:txBody>
      </p:sp>
    </p:spTree>
    <p:extLst>
      <p:ext uri="{BB962C8B-B14F-4D97-AF65-F5344CB8AC3E}">
        <p14:creationId xmlns:p14="http://schemas.microsoft.com/office/powerpoint/2010/main" val="7747765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4A8F2C2-2E1F-40AB-8BE0-0A8FD97C0981}" type="slidenum">
              <a:rPr lang="en-ZA" smtClean="0"/>
              <a:t>10</a:t>
            </a:fld>
            <a:endParaRPr lang="en-ZA"/>
          </a:p>
        </p:txBody>
      </p:sp>
    </p:spTree>
    <p:extLst>
      <p:ext uri="{BB962C8B-B14F-4D97-AF65-F5344CB8AC3E}">
        <p14:creationId xmlns:p14="http://schemas.microsoft.com/office/powerpoint/2010/main" val="2711073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4A8F2C2-2E1F-40AB-8BE0-0A8FD97C0981}" type="slidenum">
              <a:rPr lang="en-ZA" smtClean="0"/>
              <a:t>11</a:t>
            </a:fld>
            <a:endParaRPr lang="en-ZA"/>
          </a:p>
        </p:txBody>
      </p:sp>
    </p:spTree>
    <p:extLst>
      <p:ext uri="{BB962C8B-B14F-4D97-AF65-F5344CB8AC3E}">
        <p14:creationId xmlns:p14="http://schemas.microsoft.com/office/powerpoint/2010/main" val="249483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4A8F2C2-2E1F-40AB-8BE0-0A8FD97C0981}" type="slidenum">
              <a:rPr lang="en-ZA" smtClean="0"/>
              <a:t>12</a:t>
            </a:fld>
            <a:endParaRPr lang="en-ZA"/>
          </a:p>
        </p:txBody>
      </p:sp>
    </p:spTree>
    <p:extLst>
      <p:ext uri="{BB962C8B-B14F-4D97-AF65-F5344CB8AC3E}">
        <p14:creationId xmlns:p14="http://schemas.microsoft.com/office/powerpoint/2010/main" val="15008909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4A8F2C2-2E1F-40AB-8BE0-0A8FD97C0981}" type="slidenum">
              <a:rPr lang="en-ZA" smtClean="0"/>
              <a:t>13</a:t>
            </a:fld>
            <a:endParaRPr lang="en-ZA"/>
          </a:p>
        </p:txBody>
      </p:sp>
    </p:spTree>
    <p:extLst>
      <p:ext uri="{BB962C8B-B14F-4D97-AF65-F5344CB8AC3E}">
        <p14:creationId xmlns:p14="http://schemas.microsoft.com/office/powerpoint/2010/main" val="3071780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4A8F2C2-2E1F-40AB-8BE0-0A8FD97C0981}" type="slidenum">
              <a:rPr lang="en-ZA" smtClean="0"/>
              <a:t>14</a:t>
            </a:fld>
            <a:endParaRPr lang="en-ZA"/>
          </a:p>
        </p:txBody>
      </p:sp>
    </p:spTree>
    <p:extLst>
      <p:ext uri="{BB962C8B-B14F-4D97-AF65-F5344CB8AC3E}">
        <p14:creationId xmlns:p14="http://schemas.microsoft.com/office/powerpoint/2010/main" val="707935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4A8F2C2-2E1F-40AB-8BE0-0A8FD97C0981}" type="slidenum">
              <a:rPr lang="en-ZA" smtClean="0"/>
              <a:t>15</a:t>
            </a:fld>
            <a:endParaRPr lang="en-ZA"/>
          </a:p>
        </p:txBody>
      </p:sp>
    </p:spTree>
    <p:extLst>
      <p:ext uri="{BB962C8B-B14F-4D97-AF65-F5344CB8AC3E}">
        <p14:creationId xmlns:p14="http://schemas.microsoft.com/office/powerpoint/2010/main" val="320766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4A8F2C2-2E1F-40AB-8BE0-0A8FD97C0981}" type="slidenum">
              <a:rPr lang="en-ZA" smtClean="0"/>
              <a:t>16</a:t>
            </a:fld>
            <a:endParaRPr lang="en-ZA"/>
          </a:p>
        </p:txBody>
      </p:sp>
    </p:spTree>
    <p:extLst>
      <p:ext uri="{BB962C8B-B14F-4D97-AF65-F5344CB8AC3E}">
        <p14:creationId xmlns:p14="http://schemas.microsoft.com/office/powerpoint/2010/main" val="24864613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CHIVA SA team will help assess services for adolescents and youth, identify gaps that exist and support action plans that will improve the quality of SRH services for adolescent and youth that meet the DoH guidelines and Ideal Clinic elements.  Please contact us if you need any additional guidance and support.</a:t>
            </a:r>
          </a:p>
        </p:txBody>
      </p:sp>
      <p:sp>
        <p:nvSpPr>
          <p:cNvPr id="4" name="Slide Number Placeholder 3"/>
          <p:cNvSpPr>
            <a:spLocks noGrp="1"/>
          </p:cNvSpPr>
          <p:nvPr>
            <p:ph type="sldNum" sz="quarter" idx="5"/>
          </p:nvPr>
        </p:nvSpPr>
        <p:spPr/>
        <p:txBody>
          <a:bodyPr/>
          <a:lstStyle/>
          <a:p>
            <a:fld id="{D4A8F2C2-2E1F-40AB-8BE0-0A8FD97C0981}" type="slidenum">
              <a:rPr lang="en-ZA" smtClean="0"/>
              <a:t>17</a:t>
            </a:fld>
            <a:endParaRPr lang="en-ZA"/>
          </a:p>
        </p:txBody>
      </p:sp>
    </p:spTree>
    <p:extLst>
      <p:ext uri="{BB962C8B-B14F-4D97-AF65-F5344CB8AC3E}">
        <p14:creationId xmlns:p14="http://schemas.microsoft.com/office/powerpoint/2010/main" val="3415482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 </a:t>
            </a:r>
          </a:p>
        </p:txBody>
      </p:sp>
      <p:sp>
        <p:nvSpPr>
          <p:cNvPr id="4" name="Slide Number Placeholder 3"/>
          <p:cNvSpPr>
            <a:spLocks noGrp="1"/>
          </p:cNvSpPr>
          <p:nvPr>
            <p:ph type="sldNum" sz="quarter" idx="5"/>
          </p:nvPr>
        </p:nvSpPr>
        <p:spPr/>
        <p:txBody>
          <a:bodyPr/>
          <a:lstStyle/>
          <a:p>
            <a:fld id="{D4A8F2C2-2E1F-40AB-8BE0-0A8FD97C0981}" type="slidenum">
              <a:rPr lang="en-ZA" smtClean="0"/>
              <a:t>2</a:t>
            </a:fld>
            <a:endParaRPr lang="en-ZA"/>
          </a:p>
        </p:txBody>
      </p:sp>
    </p:spTree>
    <p:extLst>
      <p:ext uri="{BB962C8B-B14F-4D97-AF65-F5344CB8AC3E}">
        <p14:creationId xmlns:p14="http://schemas.microsoft.com/office/powerpoint/2010/main" val="3419927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4A8F2C2-2E1F-40AB-8BE0-0A8FD97C0981}" type="slidenum">
              <a:rPr lang="en-ZA" smtClean="0"/>
              <a:t>3</a:t>
            </a:fld>
            <a:endParaRPr lang="en-ZA"/>
          </a:p>
        </p:txBody>
      </p:sp>
    </p:spTree>
    <p:extLst>
      <p:ext uri="{BB962C8B-B14F-4D97-AF65-F5344CB8AC3E}">
        <p14:creationId xmlns:p14="http://schemas.microsoft.com/office/powerpoint/2010/main" val="968739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 </a:t>
            </a:r>
          </a:p>
        </p:txBody>
      </p:sp>
      <p:sp>
        <p:nvSpPr>
          <p:cNvPr id="4" name="Slide Number Placeholder 3"/>
          <p:cNvSpPr>
            <a:spLocks noGrp="1"/>
          </p:cNvSpPr>
          <p:nvPr>
            <p:ph type="sldNum" sz="quarter" idx="5"/>
          </p:nvPr>
        </p:nvSpPr>
        <p:spPr/>
        <p:txBody>
          <a:bodyPr/>
          <a:lstStyle/>
          <a:p>
            <a:fld id="{D4A8F2C2-2E1F-40AB-8BE0-0A8FD97C0981}" type="slidenum">
              <a:rPr lang="en-ZA" smtClean="0"/>
              <a:t>4</a:t>
            </a:fld>
            <a:endParaRPr lang="en-ZA"/>
          </a:p>
        </p:txBody>
      </p:sp>
    </p:spTree>
    <p:extLst>
      <p:ext uri="{BB962C8B-B14F-4D97-AF65-F5344CB8AC3E}">
        <p14:creationId xmlns:p14="http://schemas.microsoft.com/office/powerpoint/2010/main" val="702893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4A8F2C2-2E1F-40AB-8BE0-0A8FD97C0981}" type="slidenum">
              <a:rPr lang="en-ZA" smtClean="0"/>
              <a:t>5</a:t>
            </a:fld>
            <a:endParaRPr lang="en-ZA"/>
          </a:p>
        </p:txBody>
      </p:sp>
    </p:spTree>
    <p:extLst>
      <p:ext uri="{BB962C8B-B14F-4D97-AF65-F5344CB8AC3E}">
        <p14:creationId xmlns:p14="http://schemas.microsoft.com/office/powerpoint/2010/main" val="388179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4A8F2C2-2E1F-40AB-8BE0-0A8FD97C0981}" type="slidenum">
              <a:rPr lang="en-ZA" smtClean="0"/>
              <a:t>6</a:t>
            </a:fld>
            <a:endParaRPr lang="en-ZA"/>
          </a:p>
        </p:txBody>
      </p:sp>
    </p:spTree>
    <p:extLst>
      <p:ext uri="{BB962C8B-B14F-4D97-AF65-F5344CB8AC3E}">
        <p14:creationId xmlns:p14="http://schemas.microsoft.com/office/powerpoint/2010/main" val="4892919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4A8F2C2-2E1F-40AB-8BE0-0A8FD97C0981}" type="slidenum">
              <a:rPr lang="en-ZA" smtClean="0"/>
              <a:t>7</a:t>
            </a:fld>
            <a:endParaRPr lang="en-ZA"/>
          </a:p>
        </p:txBody>
      </p:sp>
    </p:spTree>
    <p:extLst>
      <p:ext uri="{BB962C8B-B14F-4D97-AF65-F5344CB8AC3E}">
        <p14:creationId xmlns:p14="http://schemas.microsoft.com/office/powerpoint/2010/main" val="2924949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4A8F2C2-2E1F-40AB-8BE0-0A8FD97C0981}" type="slidenum">
              <a:rPr lang="en-ZA" smtClean="0"/>
              <a:t>8</a:t>
            </a:fld>
            <a:endParaRPr lang="en-ZA"/>
          </a:p>
        </p:txBody>
      </p:sp>
    </p:spTree>
    <p:extLst>
      <p:ext uri="{BB962C8B-B14F-4D97-AF65-F5344CB8AC3E}">
        <p14:creationId xmlns:p14="http://schemas.microsoft.com/office/powerpoint/2010/main" val="27314328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4A8F2C2-2E1F-40AB-8BE0-0A8FD97C0981}" type="slidenum">
              <a:rPr lang="en-ZA" smtClean="0"/>
              <a:t>9</a:t>
            </a:fld>
            <a:endParaRPr lang="en-ZA"/>
          </a:p>
        </p:txBody>
      </p:sp>
    </p:spTree>
    <p:extLst>
      <p:ext uri="{BB962C8B-B14F-4D97-AF65-F5344CB8AC3E}">
        <p14:creationId xmlns:p14="http://schemas.microsoft.com/office/powerpoint/2010/main" val="706806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p:txBody>
          <a:bodyPr/>
          <a:lstStyle/>
          <a:p>
            <a:fld id="{9AB10CD6-FF3E-470E-93EE-A310154E9869}" type="datetimeFigureOut">
              <a:rPr lang="en-ZA" smtClean="0"/>
              <a:t>2022/08/17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FE139F-AB29-4A8D-8482-82EEC3E0166E}" type="slidenum">
              <a:rPr lang="en-ZA" smtClean="0"/>
              <a:t>‹#›</a:t>
            </a:fld>
            <a:endParaRPr lang="en-ZA"/>
          </a:p>
        </p:txBody>
      </p:sp>
    </p:spTree>
    <p:extLst>
      <p:ext uri="{BB962C8B-B14F-4D97-AF65-F5344CB8AC3E}">
        <p14:creationId xmlns:p14="http://schemas.microsoft.com/office/powerpoint/2010/main" val="3762167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9AB10CD6-FF3E-470E-93EE-A310154E9869}" type="datetimeFigureOut">
              <a:rPr lang="en-ZA" smtClean="0"/>
              <a:t>2022/08/17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FE139F-AB29-4A8D-8482-82EEC3E0166E}" type="slidenum">
              <a:rPr lang="en-ZA" smtClean="0"/>
              <a:t>‹#›</a:t>
            </a:fld>
            <a:endParaRPr lang="en-ZA"/>
          </a:p>
        </p:txBody>
      </p:sp>
    </p:spTree>
    <p:extLst>
      <p:ext uri="{BB962C8B-B14F-4D97-AF65-F5344CB8AC3E}">
        <p14:creationId xmlns:p14="http://schemas.microsoft.com/office/powerpoint/2010/main" val="1138836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9AB10CD6-FF3E-470E-93EE-A310154E9869}" type="datetimeFigureOut">
              <a:rPr lang="en-ZA" smtClean="0"/>
              <a:t>2022/08/17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FE139F-AB29-4A8D-8482-82EEC3E0166E}" type="slidenum">
              <a:rPr lang="en-ZA" smtClean="0"/>
              <a:t>‹#›</a:t>
            </a:fld>
            <a:endParaRPr lang="en-ZA"/>
          </a:p>
        </p:txBody>
      </p:sp>
    </p:spTree>
    <p:extLst>
      <p:ext uri="{BB962C8B-B14F-4D97-AF65-F5344CB8AC3E}">
        <p14:creationId xmlns:p14="http://schemas.microsoft.com/office/powerpoint/2010/main" val="3218169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9AB10CD6-FF3E-470E-93EE-A310154E9869}" type="datetimeFigureOut">
              <a:rPr lang="en-ZA" smtClean="0"/>
              <a:t>2022/08/17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FE139F-AB29-4A8D-8482-82EEC3E0166E}" type="slidenum">
              <a:rPr lang="en-ZA" smtClean="0"/>
              <a:t>‹#›</a:t>
            </a:fld>
            <a:endParaRPr lang="en-ZA"/>
          </a:p>
        </p:txBody>
      </p:sp>
    </p:spTree>
    <p:extLst>
      <p:ext uri="{BB962C8B-B14F-4D97-AF65-F5344CB8AC3E}">
        <p14:creationId xmlns:p14="http://schemas.microsoft.com/office/powerpoint/2010/main" val="2368518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B10CD6-FF3E-470E-93EE-A310154E9869}" type="datetimeFigureOut">
              <a:rPr lang="en-ZA" smtClean="0"/>
              <a:t>2022/08/17</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0CFE139F-AB29-4A8D-8482-82EEC3E0166E}" type="slidenum">
              <a:rPr lang="en-ZA" smtClean="0"/>
              <a:t>‹#›</a:t>
            </a:fld>
            <a:endParaRPr lang="en-ZA"/>
          </a:p>
        </p:txBody>
      </p:sp>
    </p:spTree>
    <p:extLst>
      <p:ext uri="{BB962C8B-B14F-4D97-AF65-F5344CB8AC3E}">
        <p14:creationId xmlns:p14="http://schemas.microsoft.com/office/powerpoint/2010/main" val="1872407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9AB10CD6-FF3E-470E-93EE-A310154E9869}" type="datetimeFigureOut">
              <a:rPr lang="en-ZA" smtClean="0"/>
              <a:t>2022/08/17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FE139F-AB29-4A8D-8482-82EEC3E0166E}" type="slidenum">
              <a:rPr lang="en-ZA" smtClean="0"/>
              <a:t>‹#›</a:t>
            </a:fld>
            <a:endParaRPr lang="en-ZA"/>
          </a:p>
        </p:txBody>
      </p:sp>
    </p:spTree>
    <p:extLst>
      <p:ext uri="{BB962C8B-B14F-4D97-AF65-F5344CB8AC3E}">
        <p14:creationId xmlns:p14="http://schemas.microsoft.com/office/powerpoint/2010/main" val="3117600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9AB10CD6-FF3E-470E-93EE-A310154E9869}" type="datetimeFigureOut">
              <a:rPr lang="en-ZA" smtClean="0"/>
              <a:t>2022/08/17</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0CFE139F-AB29-4A8D-8482-82EEC3E0166E}" type="slidenum">
              <a:rPr lang="en-ZA" smtClean="0"/>
              <a:t>‹#›</a:t>
            </a:fld>
            <a:endParaRPr lang="en-ZA"/>
          </a:p>
        </p:txBody>
      </p:sp>
    </p:spTree>
    <p:extLst>
      <p:ext uri="{BB962C8B-B14F-4D97-AF65-F5344CB8AC3E}">
        <p14:creationId xmlns:p14="http://schemas.microsoft.com/office/powerpoint/2010/main" val="1170261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9AB10CD6-FF3E-470E-93EE-A310154E9869}" type="datetimeFigureOut">
              <a:rPr lang="en-ZA" smtClean="0"/>
              <a:t>2022/08/17</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0CFE139F-AB29-4A8D-8482-82EEC3E0166E}" type="slidenum">
              <a:rPr lang="en-ZA" smtClean="0"/>
              <a:t>‹#›</a:t>
            </a:fld>
            <a:endParaRPr lang="en-ZA"/>
          </a:p>
        </p:txBody>
      </p:sp>
    </p:spTree>
    <p:extLst>
      <p:ext uri="{BB962C8B-B14F-4D97-AF65-F5344CB8AC3E}">
        <p14:creationId xmlns:p14="http://schemas.microsoft.com/office/powerpoint/2010/main" val="2271471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B10CD6-FF3E-470E-93EE-A310154E9869}" type="datetimeFigureOut">
              <a:rPr lang="en-ZA" smtClean="0"/>
              <a:t>2022/08/17</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0CFE139F-AB29-4A8D-8482-82EEC3E0166E}" type="slidenum">
              <a:rPr lang="en-ZA" smtClean="0"/>
              <a:t>‹#›</a:t>
            </a:fld>
            <a:endParaRPr lang="en-ZA"/>
          </a:p>
        </p:txBody>
      </p:sp>
    </p:spTree>
    <p:extLst>
      <p:ext uri="{BB962C8B-B14F-4D97-AF65-F5344CB8AC3E}">
        <p14:creationId xmlns:p14="http://schemas.microsoft.com/office/powerpoint/2010/main" val="1305089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B10CD6-FF3E-470E-93EE-A310154E9869}" type="datetimeFigureOut">
              <a:rPr lang="en-ZA" smtClean="0"/>
              <a:t>2022/08/17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FE139F-AB29-4A8D-8482-82EEC3E0166E}" type="slidenum">
              <a:rPr lang="en-ZA" smtClean="0"/>
              <a:t>‹#›</a:t>
            </a:fld>
            <a:endParaRPr lang="en-ZA"/>
          </a:p>
        </p:txBody>
      </p:sp>
    </p:spTree>
    <p:extLst>
      <p:ext uri="{BB962C8B-B14F-4D97-AF65-F5344CB8AC3E}">
        <p14:creationId xmlns:p14="http://schemas.microsoft.com/office/powerpoint/2010/main" val="3534467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B10CD6-FF3E-470E-93EE-A310154E9869}" type="datetimeFigureOut">
              <a:rPr lang="en-ZA" smtClean="0"/>
              <a:t>2022/08/17</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0CFE139F-AB29-4A8D-8482-82EEC3E0166E}" type="slidenum">
              <a:rPr lang="en-ZA" smtClean="0"/>
              <a:t>‹#›</a:t>
            </a:fld>
            <a:endParaRPr lang="en-ZA"/>
          </a:p>
        </p:txBody>
      </p:sp>
    </p:spTree>
    <p:extLst>
      <p:ext uri="{BB962C8B-B14F-4D97-AF65-F5344CB8AC3E}">
        <p14:creationId xmlns:p14="http://schemas.microsoft.com/office/powerpoint/2010/main" val="2627223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B10CD6-FF3E-470E-93EE-A310154E9869}" type="datetimeFigureOut">
              <a:rPr lang="en-ZA" smtClean="0"/>
              <a:t>2022/08/17</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FE139F-AB29-4A8D-8482-82EEC3E0166E}" type="slidenum">
              <a:rPr lang="en-ZA" smtClean="0"/>
              <a:t>‹#›</a:t>
            </a:fld>
            <a:endParaRPr lang="en-ZA"/>
          </a:p>
        </p:txBody>
      </p:sp>
    </p:spTree>
    <p:extLst>
      <p:ext uri="{BB962C8B-B14F-4D97-AF65-F5344CB8AC3E}">
        <p14:creationId xmlns:p14="http://schemas.microsoft.com/office/powerpoint/2010/main" val="846750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46351" y="433545"/>
            <a:ext cx="11139854" cy="930447"/>
          </a:xfrm>
        </p:spPr>
        <p:txBody>
          <a:bodyPr>
            <a:normAutofit/>
          </a:bodyPr>
          <a:lstStyle/>
          <a:p>
            <a:r>
              <a:rPr lang="en-ZA" sz="5400" dirty="0">
                <a:solidFill>
                  <a:srgbClr val="FFFFFF"/>
                </a:solidFill>
              </a:rPr>
              <a:t>Working with Caregivers</a:t>
            </a:r>
          </a:p>
        </p:txBody>
      </p:sp>
      <p:cxnSp>
        <p:nvCxnSpPr>
          <p:cNvPr id="38" name="Straight Connector 3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72FEB05A-0D86-49F0-B52D-3A014E389538}"/>
              </a:ext>
            </a:extLst>
          </p:cNvPr>
          <p:cNvSpPr txBox="1"/>
          <p:nvPr/>
        </p:nvSpPr>
        <p:spPr>
          <a:xfrm>
            <a:off x="7134447" y="2426818"/>
            <a:ext cx="3976574" cy="1292662"/>
          </a:xfrm>
          <a:prstGeom prst="rect">
            <a:avLst/>
          </a:prstGeom>
          <a:noFill/>
        </p:spPr>
        <p:txBody>
          <a:bodyPr wrap="square" rtlCol="0">
            <a:spAutoFit/>
          </a:bodyPr>
          <a:lstStyle/>
          <a:p>
            <a:r>
              <a:rPr lang="en-ZA" sz="2600" dirty="0"/>
              <a:t>Supporting Caregivers with disclosure to children and adolescents living with HIV</a:t>
            </a:r>
          </a:p>
        </p:txBody>
      </p:sp>
      <p:pic>
        <p:nvPicPr>
          <p:cNvPr id="3" name="Picture 2">
            <a:extLst>
              <a:ext uri="{FF2B5EF4-FFF2-40B4-BE49-F238E27FC236}">
                <a16:creationId xmlns:a16="http://schemas.microsoft.com/office/drawing/2014/main" id="{62F99F46-EE49-3780-1264-9AF9C0772E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288" y="2933371"/>
            <a:ext cx="5863712" cy="1800000"/>
          </a:xfrm>
          <a:prstGeom prst="rect">
            <a:avLst/>
          </a:prstGeom>
        </p:spPr>
      </p:pic>
    </p:spTree>
    <p:extLst>
      <p:ext uri="{BB962C8B-B14F-4D97-AF65-F5344CB8AC3E}">
        <p14:creationId xmlns:p14="http://schemas.microsoft.com/office/powerpoint/2010/main" val="1964923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393" y="182645"/>
            <a:ext cx="10515600" cy="1325563"/>
          </a:xfrm>
        </p:spPr>
        <p:txBody>
          <a:bodyPr>
            <a:normAutofit/>
          </a:bodyPr>
          <a:lstStyle/>
          <a:p>
            <a:r>
              <a:rPr lang="en-ZA" dirty="0"/>
              <a:t>Suggested responses to caregiver concerns </a:t>
            </a:r>
          </a:p>
        </p:txBody>
      </p:sp>
      <p:sp>
        <p:nvSpPr>
          <p:cNvPr id="3" name="Content Placeholder 2"/>
          <p:cNvSpPr>
            <a:spLocks noGrp="1"/>
          </p:cNvSpPr>
          <p:nvPr>
            <p:ph idx="1"/>
          </p:nvPr>
        </p:nvSpPr>
        <p:spPr>
          <a:xfrm>
            <a:off x="304800" y="1825625"/>
            <a:ext cx="11049000" cy="4468850"/>
          </a:xfrm>
        </p:spPr>
        <p:txBody>
          <a:bodyPr>
            <a:normAutofit fontScale="85000" lnSpcReduction="20000"/>
          </a:bodyPr>
          <a:lstStyle/>
          <a:p>
            <a:pPr marL="0" indent="0">
              <a:buNone/>
            </a:pPr>
            <a:r>
              <a:rPr lang="en-ZA" sz="3600" dirty="0">
                <a:latin typeface="+mj-lt"/>
              </a:rPr>
              <a:t>Fear of Stigma, Discrimination and Guilt </a:t>
            </a:r>
          </a:p>
          <a:p>
            <a:pPr marL="0" indent="0">
              <a:buNone/>
            </a:pPr>
            <a:endParaRPr lang="en-ZA" sz="3600" dirty="0">
              <a:latin typeface="+mj-lt"/>
            </a:endParaRPr>
          </a:p>
          <a:p>
            <a:pPr lvl="1">
              <a:buFont typeface="Wingdings" panose="05000000000000000000" pitchFamily="2" charset="2"/>
              <a:buChar char="§"/>
            </a:pPr>
            <a:r>
              <a:rPr lang="en-ZA" sz="3200" dirty="0">
                <a:latin typeface="+mj-lt"/>
              </a:rPr>
              <a:t>Support caregiver to provide guidance to their children/adolescent about people whom they may safely speak about their illness. Identify one or more trustworthy persons to be a ‘safe’ person (this may be a health worker)</a:t>
            </a:r>
          </a:p>
          <a:p>
            <a:pPr lvl="1">
              <a:buFont typeface="Wingdings" panose="05000000000000000000" pitchFamily="2" charset="2"/>
              <a:buChar char="§"/>
            </a:pPr>
            <a:r>
              <a:rPr lang="en-ZA" sz="3200" dirty="0">
                <a:latin typeface="+mj-lt"/>
              </a:rPr>
              <a:t>Involve caregiver and other family members early in the disclosure process to prevent misinformation and encourage family support</a:t>
            </a:r>
          </a:p>
          <a:p>
            <a:pPr lvl="1">
              <a:buFont typeface="Wingdings" panose="05000000000000000000" pitchFamily="2" charset="2"/>
              <a:buChar char="§"/>
            </a:pPr>
            <a:r>
              <a:rPr lang="en-ZA" sz="3200" dirty="0">
                <a:latin typeface="+mj-lt"/>
              </a:rPr>
              <a:t>Refer the child/adolescent and caregiver to support groups where others can provide advice on dealing with stigma and guilt</a:t>
            </a:r>
          </a:p>
          <a:p>
            <a:pPr lvl="1">
              <a:buFont typeface="Wingdings" panose="05000000000000000000" pitchFamily="2" charset="2"/>
              <a:buChar char="§"/>
            </a:pPr>
            <a:r>
              <a:rPr lang="en-ZA" sz="3200" dirty="0">
                <a:latin typeface="+mj-lt"/>
              </a:rPr>
              <a:t>Reassure caregiver that you will keep a continuous and open line of communication with the child/adolescent to deal with feelings and negative reactions</a:t>
            </a:r>
          </a:p>
        </p:txBody>
      </p:sp>
    </p:spTree>
    <p:extLst>
      <p:ext uri="{BB962C8B-B14F-4D97-AF65-F5344CB8AC3E}">
        <p14:creationId xmlns:p14="http://schemas.microsoft.com/office/powerpoint/2010/main" val="2566160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393" y="182645"/>
            <a:ext cx="10515600" cy="1325563"/>
          </a:xfrm>
        </p:spPr>
        <p:txBody>
          <a:bodyPr>
            <a:normAutofit/>
          </a:bodyPr>
          <a:lstStyle/>
          <a:p>
            <a:r>
              <a:rPr lang="en-ZA" dirty="0"/>
              <a:t>Suggested responses to caregiver concerns </a:t>
            </a:r>
          </a:p>
        </p:txBody>
      </p:sp>
      <p:sp>
        <p:nvSpPr>
          <p:cNvPr id="3" name="Content Placeholder 2"/>
          <p:cNvSpPr>
            <a:spLocks noGrp="1"/>
          </p:cNvSpPr>
          <p:nvPr>
            <p:ph idx="1"/>
          </p:nvPr>
        </p:nvSpPr>
        <p:spPr>
          <a:xfrm>
            <a:off x="304800" y="1825624"/>
            <a:ext cx="11049000" cy="4319995"/>
          </a:xfrm>
        </p:spPr>
        <p:txBody>
          <a:bodyPr>
            <a:normAutofit fontScale="85000" lnSpcReduction="20000"/>
          </a:bodyPr>
          <a:lstStyle/>
          <a:p>
            <a:pPr marL="0" indent="0">
              <a:buNone/>
            </a:pPr>
            <a:r>
              <a:rPr lang="en-ZA" sz="3600" dirty="0">
                <a:latin typeface="+mj-lt"/>
              </a:rPr>
              <a:t>Parental Guilt regarding transmission </a:t>
            </a:r>
          </a:p>
          <a:p>
            <a:pPr lvl="1">
              <a:buFont typeface="Wingdings" panose="05000000000000000000" pitchFamily="2" charset="2"/>
              <a:buChar char="§"/>
            </a:pPr>
            <a:r>
              <a:rPr lang="en-ZA" sz="3200" dirty="0">
                <a:latin typeface="+mj-lt"/>
              </a:rPr>
              <a:t>Guilt is an emotion that results from self-stigmatisation and needs to be addressed with the individual</a:t>
            </a:r>
          </a:p>
          <a:p>
            <a:pPr lvl="1">
              <a:buFont typeface="Wingdings" panose="05000000000000000000" pitchFamily="2" charset="2"/>
              <a:buChar char="§"/>
            </a:pPr>
            <a:r>
              <a:rPr lang="en-ZA" sz="3200" dirty="0">
                <a:latin typeface="+mj-lt"/>
              </a:rPr>
              <a:t>Disclosure is often a family issue due to this relation to one/both parents’ HIV status </a:t>
            </a:r>
          </a:p>
          <a:p>
            <a:pPr lvl="1">
              <a:buFont typeface="Wingdings" panose="05000000000000000000" pitchFamily="2" charset="2"/>
              <a:buChar char="§"/>
            </a:pPr>
            <a:r>
              <a:rPr lang="en-ZA" sz="3200" dirty="0">
                <a:latin typeface="+mj-lt"/>
              </a:rPr>
              <a:t>Help parents understand that they are not to blame</a:t>
            </a:r>
          </a:p>
          <a:p>
            <a:pPr lvl="1">
              <a:buFont typeface="Wingdings" panose="05000000000000000000" pitchFamily="2" charset="2"/>
              <a:buChar char="§"/>
            </a:pPr>
            <a:r>
              <a:rPr lang="en-ZA" sz="3200" dirty="0">
                <a:latin typeface="+mj-lt"/>
              </a:rPr>
              <a:t>Continuous counselling to be offered to the caregiver to help alleviate guilt</a:t>
            </a:r>
          </a:p>
          <a:p>
            <a:pPr lvl="1">
              <a:buFont typeface="Wingdings" panose="05000000000000000000" pitchFamily="2" charset="2"/>
              <a:buChar char="§"/>
            </a:pPr>
            <a:r>
              <a:rPr lang="en-ZA" sz="3200" dirty="0">
                <a:latin typeface="+mj-lt"/>
              </a:rPr>
              <a:t>Encourage parents to take care of themselves by going to the clinic regularly, taking medication </a:t>
            </a:r>
          </a:p>
          <a:p>
            <a:pPr lvl="1">
              <a:buFont typeface="Wingdings" panose="05000000000000000000" pitchFamily="2" charset="2"/>
              <a:buChar char="§"/>
            </a:pPr>
            <a:r>
              <a:rPr lang="en-ZA" sz="3200" dirty="0">
                <a:latin typeface="+mj-lt"/>
              </a:rPr>
              <a:t>Encourage parents to model positive living for their children.  Healthy behaviours reflect a positive attitude towards life, encouraging children to see their own lives positively</a:t>
            </a:r>
            <a:endParaRPr lang="en-ZA" sz="3200" dirty="0"/>
          </a:p>
        </p:txBody>
      </p:sp>
    </p:spTree>
    <p:extLst>
      <p:ext uri="{BB962C8B-B14F-4D97-AF65-F5344CB8AC3E}">
        <p14:creationId xmlns:p14="http://schemas.microsoft.com/office/powerpoint/2010/main" val="1155401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393" y="182645"/>
            <a:ext cx="10515600" cy="1325563"/>
          </a:xfrm>
        </p:spPr>
        <p:txBody>
          <a:bodyPr>
            <a:normAutofit/>
          </a:bodyPr>
          <a:lstStyle/>
          <a:p>
            <a:r>
              <a:rPr lang="en-ZA" dirty="0"/>
              <a:t>Suggested responses to caregiver concerns </a:t>
            </a:r>
          </a:p>
        </p:txBody>
      </p:sp>
      <p:sp>
        <p:nvSpPr>
          <p:cNvPr id="3" name="Content Placeholder 2"/>
          <p:cNvSpPr>
            <a:spLocks noGrp="1"/>
          </p:cNvSpPr>
          <p:nvPr>
            <p:ph idx="1"/>
          </p:nvPr>
        </p:nvSpPr>
        <p:spPr>
          <a:xfrm>
            <a:off x="304800" y="1825624"/>
            <a:ext cx="11049000" cy="4692133"/>
          </a:xfrm>
        </p:spPr>
        <p:txBody>
          <a:bodyPr>
            <a:normAutofit fontScale="77500" lnSpcReduction="20000"/>
          </a:bodyPr>
          <a:lstStyle/>
          <a:p>
            <a:pPr marL="0" indent="0">
              <a:buNone/>
            </a:pPr>
            <a:r>
              <a:rPr lang="en-ZA" sz="2400" dirty="0">
                <a:latin typeface="+mj-lt"/>
              </a:rPr>
              <a:t>.</a:t>
            </a:r>
          </a:p>
          <a:p>
            <a:pPr marL="0" indent="0">
              <a:buNone/>
            </a:pPr>
            <a:r>
              <a:rPr lang="en-ZA" sz="2400" dirty="0">
                <a:latin typeface="+mj-lt"/>
              </a:rPr>
              <a:t>Ways to support an adult living with HIV and is experiencing self-stigma leading to Guilt </a:t>
            </a:r>
          </a:p>
          <a:p>
            <a:pPr marL="0" indent="0">
              <a:buNone/>
            </a:pPr>
            <a:r>
              <a:rPr lang="en-ZA" sz="3600" dirty="0">
                <a:latin typeface="+mj-lt"/>
              </a:rPr>
              <a:t>- </a:t>
            </a:r>
            <a:r>
              <a:rPr lang="en-ZA" sz="1800" spc="25" dirty="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Talking over what happened with a trusted friend or loved one can help reduce guilt</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buFontTx/>
              <a:buChar char="-"/>
            </a:pPr>
            <a:r>
              <a:rPr lang="en-ZA" sz="1800" spc="25" dirty="0">
                <a:solidFill>
                  <a:srgbClr val="333333"/>
                </a:solidFill>
                <a:effectLst/>
                <a:latin typeface="Arial" panose="020B0604020202020204" pitchFamily="34" charset="0"/>
                <a:ea typeface="Times New Roman" panose="02020603050405020304" pitchFamily="18" charset="0"/>
              </a:rPr>
              <a:t>Reframe negative self-talk. Remind yourself about what you’ve learned or how you’ve grown as a result of the choice you made. </a:t>
            </a:r>
          </a:p>
          <a:p>
            <a:pPr>
              <a:buFontTx/>
              <a:buChar char="-"/>
            </a:pPr>
            <a:r>
              <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social support from family and friends meaning that there is less need to attend clinic for staff to serve this function</a:t>
            </a:r>
            <a:endParaRPr lang="en-ZA" sz="1800" dirty="0">
              <a:effectLst/>
              <a:latin typeface="Calibri" panose="020F0502020204030204" pitchFamily="34" charset="0"/>
              <a:ea typeface="Calibri" panose="020F0502020204030204" pitchFamily="34" charset="0"/>
              <a:cs typeface="Times New Roman" panose="02020603050405020304" pitchFamily="18" charset="0"/>
            </a:endParaRPr>
          </a:p>
          <a:p>
            <a:pPr>
              <a:buFontTx/>
              <a:buChar char="-"/>
            </a:pPr>
            <a:r>
              <a:rPr lang="en-ZA" sz="1800" dirty="0">
                <a:effectLst/>
                <a:latin typeface="Calibri" panose="020F0502020204030204" pitchFamily="34" charset="0"/>
                <a:ea typeface="Calibri" panose="020F0502020204030204" pitchFamily="34" charset="0"/>
                <a:cs typeface="Times New Roman" panose="02020603050405020304" pitchFamily="18" charset="0"/>
              </a:rPr>
              <a:t>Think about the negative beliefs you may have about yourself. Ask yourself if they are really true.</a:t>
            </a:r>
          </a:p>
          <a:p>
            <a:pPr>
              <a:buFontTx/>
              <a:buChar char="-"/>
            </a:pPr>
            <a:r>
              <a:rPr lang="en-ZA" sz="1800" dirty="0">
                <a:effectLst/>
                <a:latin typeface="Calibri" panose="020F0502020204030204" pitchFamily="34" charset="0"/>
                <a:ea typeface="Calibri" panose="020F0502020204030204" pitchFamily="34" charset="0"/>
                <a:cs typeface="Times New Roman" panose="02020603050405020304" pitchFamily="18" charset="0"/>
              </a:rPr>
              <a:t>. Getting and keeping an undetectable viral load can reduce internalized stigma by keeping you healthy and protecting your partner</a:t>
            </a:r>
          </a:p>
          <a:p>
            <a:pPr>
              <a:buFontTx/>
              <a:buChar char="-"/>
            </a:pPr>
            <a:r>
              <a:rPr lang="en-ZA" sz="1800" dirty="0">
                <a:effectLst/>
                <a:latin typeface="Calibri" panose="020F0502020204030204" pitchFamily="34" charset="0"/>
                <a:ea typeface="Calibri" panose="020F0502020204030204" pitchFamily="34" charset="0"/>
                <a:cs typeface="Times New Roman" panose="02020603050405020304" pitchFamily="18" charset="0"/>
              </a:rPr>
              <a:t>Join support groups and organizations that help people living with HIV. These groups offer a safe environment and can help you overcome the challenges of living with HIV</a:t>
            </a:r>
          </a:p>
          <a:p>
            <a:pPr>
              <a:buFontTx/>
              <a:buChar char="-"/>
            </a:pPr>
            <a:endParaRPr lang="en-ZA" sz="1800" spc="25" dirty="0">
              <a:solidFill>
                <a:srgbClr val="333333"/>
              </a:solidFill>
              <a:latin typeface="Calibri" panose="020F0502020204030204" pitchFamily="34" charset="0"/>
              <a:ea typeface="Calibri" panose="020F0502020204030204" pitchFamily="34" charset="0"/>
              <a:cs typeface="Times New Roman" panose="02020603050405020304" pitchFamily="18" charset="0"/>
            </a:endParaRPr>
          </a:p>
          <a:p>
            <a:pPr>
              <a:buFontTx/>
              <a:buChar char="-"/>
            </a:pPr>
            <a:r>
              <a:rPr lang="en-ZA" sz="1800" dirty="0">
                <a:solidFill>
                  <a:srgbClr val="323232"/>
                </a:solidFill>
                <a:effectLst/>
                <a:latin typeface="Arial" panose="020B0604020202020204" pitchFamily="34" charset="0"/>
                <a:ea typeface="Calibri" panose="020F0502020204030204" pitchFamily="34" charset="0"/>
              </a:rPr>
              <a:t>Fear of transmission leads directly to stigma address how HIV is </a:t>
            </a:r>
            <a:r>
              <a:rPr lang="en-ZA" sz="1200" i="1" dirty="0">
                <a:effectLst/>
              </a:rPr>
              <a:t>not </a:t>
            </a:r>
            <a:r>
              <a:rPr lang="en-ZA" sz="1200" dirty="0">
                <a:effectLst/>
              </a:rPr>
              <a:t>transmitted</a:t>
            </a:r>
            <a:endParaRPr lang="en-ZA" sz="1200" b="1" dirty="0">
              <a:effectLst/>
            </a:endParaRPr>
          </a:p>
          <a:p>
            <a:pPr marL="342900" lvl="0" indent="-342900">
              <a:lnSpc>
                <a:spcPct val="107000"/>
              </a:lnSpc>
              <a:spcAft>
                <a:spcPts val="800"/>
              </a:spcAft>
              <a:buSzPts val="1000"/>
              <a:buFont typeface="Symbol" panose="05050102010706020507" pitchFamily="18" charset="2"/>
              <a:buChar char=""/>
              <a:tabLst>
                <a:tab pos="457200" algn="l"/>
              </a:tabLst>
            </a:pPr>
            <a:r>
              <a:rPr lang="en-ZA" sz="18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Small gestures go a long way to help end HIV stigma. A handshake or hug can say “you matter, not your HIV status.” #StopHIVStigma</a:t>
            </a:r>
            <a:endPar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r>
              <a:rPr lang="en-ZA" sz="1800" dirty="0">
                <a:solidFill>
                  <a:srgbClr val="000000"/>
                </a:solidFill>
                <a:effectLst/>
                <a:latin typeface="Segoe UI" panose="020B0502040204020203" pitchFamily="34" charset="0"/>
                <a:ea typeface="Times New Roman" panose="02020603050405020304" pitchFamily="18" charset="0"/>
              </a:rPr>
              <a:t>An HIV stigma-free future for everyone can begin with family. When’s the last time you’ve talked about HIV at home</a:t>
            </a:r>
          </a:p>
          <a:p>
            <a:r>
              <a:rPr lang="en-ZA" sz="1800" dirty="0">
                <a:solidFill>
                  <a:srgbClr val="000000"/>
                </a:solidFill>
                <a:effectLst/>
                <a:latin typeface="Segoe UI" panose="020B0502040204020203" pitchFamily="34" charset="0"/>
                <a:ea typeface="Times New Roman" panose="02020603050405020304" pitchFamily="18" charset="0"/>
                <a:cs typeface="Times New Roman" panose="02020603050405020304" pitchFamily="18" charset="0"/>
              </a:rPr>
              <a:t>We can do our part to stop HIV stigma by being intentional and thoughtful when choosing our words, and choosing to use supportive—rather than stigmatizing— language when talking about HIV</a:t>
            </a:r>
            <a:endParaRPr lang="en-ZA"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ZA" sz="1800" spc="25" dirty="0">
              <a:solidFill>
                <a:srgbClr val="333333"/>
              </a:solidFill>
              <a:latin typeface="Arial" panose="020B0604020202020204" pitchFamily="34" charset="0"/>
              <a:ea typeface="Calibri" panose="020F0502020204030204" pitchFamily="34" charset="0"/>
              <a:cs typeface="Times New Roman" panose="02020603050405020304" pitchFamily="18" charset="0"/>
            </a:endParaRPr>
          </a:p>
          <a:p>
            <a:pPr>
              <a:buFontTx/>
              <a:buChar char="-"/>
            </a:pPr>
            <a:endParaRPr lang="en-ZA" sz="3600" dirty="0">
              <a:latin typeface="+mj-lt"/>
            </a:endParaRPr>
          </a:p>
          <a:p>
            <a:pPr marL="0" indent="0">
              <a:buNone/>
            </a:pPr>
            <a:endParaRPr lang="en-ZA" sz="3600" dirty="0">
              <a:latin typeface="+mj-lt"/>
            </a:endParaRPr>
          </a:p>
          <a:p>
            <a:pPr marL="0" indent="0">
              <a:buNone/>
            </a:pPr>
            <a:endParaRPr lang="en-ZA" sz="3600" dirty="0">
              <a:latin typeface="+mj-lt"/>
            </a:endParaRPr>
          </a:p>
          <a:p>
            <a:pPr lvl="1">
              <a:buFont typeface="Wingdings" panose="05000000000000000000" pitchFamily="2" charset="2"/>
              <a:buChar char="§"/>
            </a:pPr>
            <a:endParaRPr lang="en-ZA" sz="3200" dirty="0">
              <a:latin typeface="+mj-lt"/>
            </a:endParaRPr>
          </a:p>
          <a:p>
            <a:pPr lvl="1">
              <a:buFont typeface="Wingdings" panose="05000000000000000000" pitchFamily="2" charset="2"/>
              <a:buChar char="§"/>
            </a:pPr>
            <a:endParaRPr lang="en-ZA" sz="3200" dirty="0"/>
          </a:p>
        </p:txBody>
      </p:sp>
    </p:spTree>
    <p:extLst>
      <p:ext uri="{BB962C8B-B14F-4D97-AF65-F5344CB8AC3E}">
        <p14:creationId xmlns:p14="http://schemas.microsoft.com/office/powerpoint/2010/main" val="2471838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A10555A-4134-4383-8502-47DA2276DD3D}"/>
              </a:ext>
            </a:extLst>
          </p:cNvPr>
          <p:cNvPicPr>
            <a:picLocks noChangeAspect="1"/>
          </p:cNvPicPr>
          <p:nvPr/>
        </p:nvPicPr>
        <p:blipFill rotWithShape="1">
          <a:blip r:embed="rId3"/>
          <a:srcRect l="34035" t="12144" r="19698"/>
          <a:stretch/>
        </p:blipFill>
        <p:spPr bwMode="auto">
          <a:xfrm>
            <a:off x="643467" y="728519"/>
            <a:ext cx="5291666" cy="5400961"/>
          </a:xfrm>
          <a:prstGeom prst="rect">
            <a:avLst/>
          </a:prstGeom>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838B5CC5-D82D-4D73-BB82-0F76FDCE0BC5}"/>
              </a:ext>
            </a:extLst>
          </p:cNvPr>
          <p:cNvPicPr>
            <a:picLocks noChangeAspect="1"/>
          </p:cNvPicPr>
          <p:nvPr/>
        </p:nvPicPr>
        <p:blipFill rotWithShape="1">
          <a:blip r:embed="rId4"/>
          <a:srcRect l="33370" t="13383" r="19167"/>
          <a:stretch/>
        </p:blipFill>
        <p:spPr bwMode="auto">
          <a:xfrm>
            <a:off x="6256865" y="833691"/>
            <a:ext cx="5291667" cy="5190617"/>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3226083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86B55FFA-C675-4EA5-AF81-350B91A68C74}"/>
              </a:ext>
            </a:extLst>
          </p:cNvPr>
          <p:cNvPicPr>
            <a:picLocks noChangeAspect="1"/>
          </p:cNvPicPr>
          <p:nvPr/>
        </p:nvPicPr>
        <p:blipFill rotWithShape="1">
          <a:blip r:embed="rId3"/>
          <a:srcRect l="34035" t="34449" r="19566" b="24907"/>
          <a:stretch/>
        </p:blipFill>
        <p:spPr bwMode="auto">
          <a:xfrm>
            <a:off x="643467" y="2182537"/>
            <a:ext cx="5294716" cy="2492924"/>
          </a:xfrm>
          <a:prstGeom prst="rect">
            <a:avLst/>
          </a:prstGeom>
          <a:extLst>
            <a:ext uri="{53640926-AAD7-44D8-BBD7-CCE9431645EC}">
              <a14:shadowObscured xmlns:a14="http://schemas.microsoft.com/office/drawing/2010/main"/>
            </a:ext>
          </a:extLst>
        </p:spPr>
      </p:pic>
      <p:cxnSp>
        <p:nvCxnSpPr>
          <p:cNvPr id="25" name="Straight Connector 24">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16" name="Picture 15">
            <a:extLst>
              <a:ext uri="{FF2B5EF4-FFF2-40B4-BE49-F238E27FC236}">
                <a16:creationId xmlns:a16="http://schemas.microsoft.com/office/drawing/2014/main" id="{BEC92AC3-73C5-4AB5-BCC5-58ED18730B83}"/>
              </a:ext>
            </a:extLst>
          </p:cNvPr>
          <p:cNvPicPr>
            <a:picLocks noChangeAspect="1"/>
          </p:cNvPicPr>
          <p:nvPr/>
        </p:nvPicPr>
        <p:blipFill rotWithShape="1">
          <a:blip r:embed="rId4"/>
          <a:srcRect l="34966" t="36679" r="19698" b="13754"/>
          <a:stretch/>
        </p:blipFill>
        <p:spPr bwMode="auto">
          <a:xfrm>
            <a:off x="6253817" y="1873248"/>
            <a:ext cx="5294715" cy="3111504"/>
          </a:xfrm>
          <a:prstGeom prst="rect">
            <a:avLst/>
          </a:prstGeom>
          <a:extLst>
            <a:ext uri="{53640926-AAD7-44D8-BBD7-CCE9431645EC}">
              <a14:shadowObscured xmlns:a14="http://schemas.microsoft.com/office/drawing/2010/main"/>
            </a:ext>
          </a:extLst>
        </p:spPr>
      </p:pic>
      <p:sp>
        <p:nvSpPr>
          <p:cNvPr id="3" name="Content Placeholder 2"/>
          <p:cNvSpPr>
            <a:spLocks noGrp="1"/>
          </p:cNvSpPr>
          <p:nvPr>
            <p:ph idx="4294967295"/>
          </p:nvPr>
        </p:nvSpPr>
        <p:spPr>
          <a:xfrm>
            <a:off x="0" y="1825625"/>
            <a:ext cx="11049000" cy="4692650"/>
          </a:xfrm>
        </p:spPr>
        <p:txBody>
          <a:bodyPr>
            <a:normAutofit/>
          </a:bodyPr>
          <a:lstStyle/>
          <a:p>
            <a:pPr marL="0" indent="0">
              <a:buNone/>
            </a:pPr>
            <a:endParaRPr lang="en-ZA" sz="3600">
              <a:latin typeface="+mj-lt"/>
            </a:endParaRPr>
          </a:p>
          <a:p>
            <a:pPr lvl="1">
              <a:buFont typeface="Wingdings" panose="05000000000000000000" pitchFamily="2" charset="2"/>
              <a:buChar char="§"/>
            </a:pPr>
            <a:endParaRPr lang="en-ZA" sz="3200">
              <a:latin typeface="+mj-lt"/>
            </a:endParaRPr>
          </a:p>
          <a:p>
            <a:pPr lvl="1">
              <a:buFont typeface="Wingdings" panose="05000000000000000000" pitchFamily="2" charset="2"/>
              <a:buChar char="§"/>
            </a:pPr>
            <a:endParaRPr lang="en-ZA" sz="3200" dirty="0"/>
          </a:p>
        </p:txBody>
      </p:sp>
    </p:spTree>
    <p:extLst>
      <p:ext uri="{BB962C8B-B14F-4D97-AF65-F5344CB8AC3E}">
        <p14:creationId xmlns:p14="http://schemas.microsoft.com/office/powerpoint/2010/main" val="3777440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6BCE7E1B-D131-4F74-BE98-1BFB2E33F521}"/>
              </a:ext>
            </a:extLst>
          </p:cNvPr>
          <p:cNvPicPr>
            <a:picLocks noChangeAspect="1"/>
          </p:cNvPicPr>
          <p:nvPr/>
        </p:nvPicPr>
        <p:blipFill rotWithShape="1">
          <a:blip r:embed="rId3"/>
          <a:srcRect l="34301" t="22553" r="19166" b="2850"/>
          <a:stretch/>
        </p:blipFill>
        <p:spPr bwMode="auto">
          <a:xfrm>
            <a:off x="643467" y="1147861"/>
            <a:ext cx="5294716" cy="4562275"/>
          </a:xfrm>
          <a:prstGeom prst="rect">
            <a:avLst/>
          </a:prstGeom>
          <a:extLst>
            <a:ext uri="{53640926-AAD7-44D8-BBD7-CCE9431645EC}">
              <a14:shadowObscured xmlns:a14="http://schemas.microsoft.com/office/drawing/2010/main"/>
            </a:ext>
          </a:extLst>
        </p:spPr>
      </p:pic>
      <p:cxnSp>
        <p:nvCxnSpPr>
          <p:cNvPr id="24" name="Straight Connector 2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1B22A7EE-196E-4587-A947-546FA68B74C9}"/>
              </a:ext>
            </a:extLst>
          </p:cNvPr>
          <p:cNvPicPr>
            <a:picLocks noChangeAspect="1"/>
          </p:cNvPicPr>
          <p:nvPr/>
        </p:nvPicPr>
        <p:blipFill rotWithShape="1">
          <a:blip r:embed="rId4"/>
          <a:srcRect l="34168" t="12639" r="19433" b="4089"/>
          <a:stretch/>
        </p:blipFill>
        <p:spPr bwMode="auto">
          <a:xfrm>
            <a:off x="6253817" y="875233"/>
            <a:ext cx="5294715" cy="5107533"/>
          </a:xfrm>
          <a:prstGeom prst="rect">
            <a:avLst/>
          </a:prstGeom>
          <a:extLst>
            <a:ext uri="{53640926-AAD7-44D8-BBD7-CCE9431645EC}">
              <a14:shadowObscured xmlns:a14="http://schemas.microsoft.com/office/drawing/2010/main"/>
            </a:ext>
          </a:extLst>
        </p:spPr>
      </p:pic>
      <p:sp>
        <p:nvSpPr>
          <p:cNvPr id="3" name="Content Placeholder 2"/>
          <p:cNvSpPr>
            <a:spLocks noGrp="1"/>
          </p:cNvSpPr>
          <p:nvPr>
            <p:ph idx="4294967295"/>
          </p:nvPr>
        </p:nvSpPr>
        <p:spPr>
          <a:xfrm>
            <a:off x="0" y="1825625"/>
            <a:ext cx="11049000" cy="4692650"/>
          </a:xfrm>
        </p:spPr>
        <p:txBody>
          <a:bodyPr>
            <a:normAutofit/>
          </a:bodyPr>
          <a:lstStyle/>
          <a:p>
            <a:pPr marL="0" indent="0">
              <a:buNone/>
            </a:pPr>
            <a:endParaRPr lang="en-ZA" sz="3600">
              <a:latin typeface="+mj-lt"/>
            </a:endParaRPr>
          </a:p>
          <a:p>
            <a:pPr lvl="1">
              <a:buFont typeface="Wingdings" panose="05000000000000000000" pitchFamily="2" charset="2"/>
              <a:buChar char="§"/>
            </a:pPr>
            <a:endParaRPr lang="en-ZA" sz="3200">
              <a:latin typeface="+mj-lt"/>
            </a:endParaRPr>
          </a:p>
          <a:p>
            <a:pPr lvl="1">
              <a:buFont typeface="Wingdings" panose="05000000000000000000" pitchFamily="2" charset="2"/>
              <a:buChar char="§"/>
            </a:pPr>
            <a:endParaRPr lang="en-ZA" sz="3200" dirty="0"/>
          </a:p>
        </p:txBody>
      </p:sp>
    </p:spTree>
    <p:extLst>
      <p:ext uri="{BB962C8B-B14F-4D97-AF65-F5344CB8AC3E}">
        <p14:creationId xmlns:p14="http://schemas.microsoft.com/office/powerpoint/2010/main" val="3682682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393" y="182645"/>
            <a:ext cx="10515600" cy="1325563"/>
          </a:xfrm>
        </p:spPr>
        <p:txBody>
          <a:bodyPr>
            <a:normAutofit/>
          </a:bodyPr>
          <a:lstStyle/>
          <a:p>
            <a:r>
              <a:rPr lang="en-ZA" dirty="0"/>
              <a:t>Suggested responses to caregiver concerns </a:t>
            </a:r>
          </a:p>
        </p:txBody>
      </p:sp>
      <p:sp>
        <p:nvSpPr>
          <p:cNvPr id="3" name="Content Placeholder 2"/>
          <p:cNvSpPr>
            <a:spLocks noGrp="1"/>
          </p:cNvSpPr>
          <p:nvPr>
            <p:ph idx="1"/>
          </p:nvPr>
        </p:nvSpPr>
        <p:spPr>
          <a:xfrm>
            <a:off x="304800" y="1825624"/>
            <a:ext cx="11049000" cy="4692133"/>
          </a:xfrm>
        </p:spPr>
        <p:txBody>
          <a:bodyPr>
            <a:normAutofit lnSpcReduction="10000"/>
          </a:bodyPr>
          <a:lstStyle/>
          <a:p>
            <a:pPr marL="0" indent="0">
              <a:buNone/>
            </a:pPr>
            <a:r>
              <a:rPr lang="en-ZA" sz="3600" dirty="0">
                <a:latin typeface="+mj-lt"/>
              </a:rPr>
              <a:t>One or both caregivers refuse to disclose</a:t>
            </a:r>
          </a:p>
          <a:p>
            <a:pPr marL="0" indent="0">
              <a:buNone/>
            </a:pPr>
            <a:endParaRPr lang="en-ZA" sz="3600" dirty="0">
              <a:latin typeface="+mj-lt"/>
            </a:endParaRPr>
          </a:p>
          <a:p>
            <a:pPr lvl="1">
              <a:buFont typeface="Wingdings" panose="05000000000000000000" pitchFamily="2" charset="2"/>
              <a:buChar char="§"/>
            </a:pPr>
            <a:r>
              <a:rPr lang="en-ZA" sz="3200" dirty="0">
                <a:latin typeface="+mj-lt"/>
              </a:rPr>
              <a:t>Health worker to encourage counselling and reassess on a regularly if the caregiver feel differently and address fears</a:t>
            </a:r>
          </a:p>
          <a:p>
            <a:pPr lvl="1">
              <a:buFont typeface="Wingdings" panose="05000000000000000000" pitchFamily="2" charset="2"/>
              <a:buChar char="§"/>
            </a:pPr>
            <a:r>
              <a:rPr lang="en-ZA" sz="3200" dirty="0">
                <a:latin typeface="+mj-lt"/>
              </a:rPr>
              <a:t>The benefits of disclosure and the impact of non-disclosure to be addressed</a:t>
            </a:r>
          </a:p>
          <a:p>
            <a:pPr lvl="1">
              <a:buFont typeface="Wingdings" panose="05000000000000000000" pitchFamily="2" charset="2"/>
              <a:buChar char="§"/>
            </a:pPr>
            <a:r>
              <a:rPr lang="en-ZA" sz="3200" dirty="0">
                <a:latin typeface="+mj-lt"/>
              </a:rPr>
              <a:t>Referral to an adult counsellor or social worker to support counselling sessions </a:t>
            </a:r>
          </a:p>
          <a:p>
            <a:pPr lvl="1">
              <a:buFont typeface="Wingdings" panose="05000000000000000000" pitchFamily="2" charset="2"/>
              <a:buChar char="§"/>
            </a:pPr>
            <a:r>
              <a:rPr lang="en-ZA" sz="3200" dirty="0">
                <a:latin typeface="+mj-lt"/>
              </a:rPr>
              <a:t>Linking reluctant caregivers to those who have already disclosed can be hugely beneficial</a:t>
            </a:r>
          </a:p>
        </p:txBody>
      </p:sp>
    </p:spTree>
    <p:extLst>
      <p:ext uri="{BB962C8B-B14F-4D97-AF65-F5344CB8AC3E}">
        <p14:creationId xmlns:p14="http://schemas.microsoft.com/office/powerpoint/2010/main" val="58188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E02F3C71-C981-4614-98EA-D6C494F809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3" y="321176"/>
            <a:ext cx="7174247"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21516" y="640263"/>
            <a:ext cx="6204984" cy="1344975"/>
          </a:xfrm>
        </p:spPr>
        <p:txBody>
          <a:bodyPr>
            <a:normAutofit/>
          </a:bodyPr>
          <a:lstStyle/>
          <a:p>
            <a:r>
              <a:rPr lang="en-ZA" sz="4000"/>
              <a:t>Thank You </a:t>
            </a:r>
          </a:p>
        </p:txBody>
      </p:sp>
      <p:sp>
        <p:nvSpPr>
          <p:cNvPr id="3" name="Content Placeholder 2"/>
          <p:cNvSpPr>
            <a:spLocks noGrp="1"/>
          </p:cNvSpPr>
          <p:nvPr>
            <p:ph idx="1"/>
          </p:nvPr>
        </p:nvSpPr>
        <p:spPr>
          <a:xfrm>
            <a:off x="821515" y="2121762"/>
            <a:ext cx="6204984" cy="3626917"/>
          </a:xfrm>
        </p:spPr>
        <p:txBody>
          <a:bodyPr>
            <a:normAutofit/>
          </a:bodyPr>
          <a:lstStyle/>
          <a:p>
            <a:pPr marL="0" indent="0">
              <a:buNone/>
            </a:pPr>
            <a:r>
              <a:rPr lang="en-ZA" sz="2400" dirty="0">
                <a:latin typeface="+mj-lt"/>
              </a:rPr>
              <a:t>Please feel free to contact us should you have any questions:</a:t>
            </a:r>
          </a:p>
          <a:p>
            <a:pPr marL="0" indent="0">
              <a:buNone/>
            </a:pPr>
            <a:endParaRPr lang="en-ZA" sz="2400" dirty="0">
              <a:latin typeface="+mj-lt"/>
            </a:endParaRPr>
          </a:p>
          <a:p>
            <a:pPr marL="0" indent="0">
              <a:buNone/>
            </a:pPr>
            <a:r>
              <a:rPr lang="en-ZA" sz="2400" dirty="0">
                <a:latin typeface="+mj-lt"/>
              </a:rPr>
              <a:t>info@chiva-africa.org </a:t>
            </a:r>
          </a:p>
          <a:p>
            <a:pPr marL="0" indent="0">
              <a:buNone/>
            </a:pPr>
            <a:endParaRPr lang="en-ZA" sz="2400" dirty="0">
              <a:latin typeface="+mj-lt"/>
            </a:endParaRPr>
          </a:p>
          <a:p>
            <a:pPr marL="0" indent="0">
              <a:buNone/>
            </a:pPr>
            <a:r>
              <a:rPr lang="en-ZA" sz="2400" dirty="0">
                <a:latin typeface="+mj-lt"/>
              </a:rPr>
              <a:t>+27 (0) 83 500 7222</a:t>
            </a:r>
          </a:p>
        </p:txBody>
      </p:sp>
      <p:pic>
        <p:nvPicPr>
          <p:cNvPr id="8" name="Picture 7">
            <a:extLst>
              <a:ext uri="{FF2B5EF4-FFF2-40B4-BE49-F238E27FC236}">
                <a16:creationId xmlns:a16="http://schemas.microsoft.com/office/drawing/2014/main" id="{7149AE7D-BFB1-2255-A427-CEBC9D592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9551" y="828389"/>
            <a:ext cx="4042409" cy="1243040"/>
          </a:xfrm>
          <a:prstGeom prst="rect">
            <a:avLst/>
          </a:prstGeom>
        </p:spPr>
      </p:pic>
      <p:pic>
        <p:nvPicPr>
          <p:cNvPr id="5" name="Picture 4" descr="A close-up of a hand&#10;&#10;Description automatically generated with low confidence">
            <a:extLst>
              <a:ext uri="{FF2B5EF4-FFF2-40B4-BE49-F238E27FC236}">
                <a16:creationId xmlns:a16="http://schemas.microsoft.com/office/drawing/2014/main" id="{B9DC77EB-4F33-BD57-7EF1-4B1B0412A5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6259" y="2828925"/>
            <a:ext cx="3388994" cy="3388994"/>
          </a:xfrm>
          <a:prstGeom prst="rect">
            <a:avLst/>
          </a:prstGeom>
        </p:spPr>
      </p:pic>
    </p:spTree>
    <p:extLst>
      <p:ext uri="{BB962C8B-B14F-4D97-AF65-F5344CB8AC3E}">
        <p14:creationId xmlns:p14="http://schemas.microsoft.com/office/powerpoint/2010/main" val="1763588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393" y="182645"/>
            <a:ext cx="10515600" cy="1325563"/>
          </a:xfrm>
        </p:spPr>
        <p:txBody>
          <a:bodyPr>
            <a:normAutofit/>
          </a:bodyPr>
          <a:lstStyle/>
          <a:p>
            <a:br>
              <a:rPr lang="en-ZA" dirty="0"/>
            </a:br>
            <a:r>
              <a:rPr lang="en-ZA" dirty="0"/>
              <a:t>Key Reminder </a:t>
            </a:r>
          </a:p>
        </p:txBody>
      </p:sp>
      <p:sp>
        <p:nvSpPr>
          <p:cNvPr id="3" name="Content Placeholder 2"/>
          <p:cNvSpPr>
            <a:spLocks noGrp="1"/>
          </p:cNvSpPr>
          <p:nvPr>
            <p:ph idx="1"/>
          </p:nvPr>
        </p:nvSpPr>
        <p:spPr>
          <a:xfrm>
            <a:off x="531628" y="1825624"/>
            <a:ext cx="10428365" cy="4692133"/>
          </a:xfrm>
        </p:spPr>
        <p:txBody>
          <a:bodyPr>
            <a:normAutofit/>
          </a:bodyPr>
          <a:lstStyle/>
          <a:p>
            <a:pPr marL="0" indent="0">
              <a:buNone/>
            </a:pPr>
            <a:r>
              <a:rPr lang="en-ZA" sz="3600" dirty="0">
                <a:latin typeface="+mj-lt"/>
              </a:rPr>
              <a:t>‘Caregiver’s knowledge about antiretroviral therapy has been shown to improve adherence.  Support to the caregiver and family are of fundamental importance for therapeutic success in children and adolescents living with HIV/AIDS’</a:t>
            </a:r>
          </a:p>
          <a:p>
            <a:pPr marL="0" indent="0">
              <a:buNone/>
            </a:pPr>
            <a:endParaRPr lang="en-ZA" sz="3600" dirty="0"/>
          </a:p>
          <a:p>
            <a:pPr marL="0" indent="0">
              <a:buNone/>
            </a:pPr>
            <a:r>
              <a:rPr lang="en-ZA" sz="1600" dirty="0"/>
              <a:t>MSF Adolescent HIV Care and Treatment – Participant Manual </a:t>
            </a:r>
            <a:r>
              <a:rPr lang="en-ZA" sz="1600" dirty="0" err="1"/>
              <a:t>pg</a:t>
            </a:r>
            <a:r>
              <a:rPr lang="en-ZA" sz="1600" dirty="0"/>
              <a:t> 7</a:t>
            </a:r>
          </a:p>
        </p:txBody>
      </p:sp>
    </p:spTree>
    <p:extLst>
      <p:ext uri="{BB962C8B-B14F-4D97-AF65-F5344CB8AC3E}">
        <p14:creationId xmlns:p14="http://schemas.microsoft.com/office/powerpoint/2010/main" val="2946454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393" y="182645"/>
            <a:ext cx="10515600" cy="1325563"/>
          </a:xfrm>
        </p:spPr>
        <p:txBody>
          <a:bodyPr>
            <a:normAutofit/>
          </a:bodyPr>
          <a:lstStyle/>
          <a:p>
            <a:r>
              <a:rPr lang="en-ZA" dirty="0"/>
              <a:t>Context </a:t>
            </a:r>
          </a:p>
        </p:txBody>
      </p:sp>
      <p:sp>
        <p:nvSpPr>
          <p:cNvPr id="3" name="Content Placeholder 2"/>
          <p:cNvSpPr>
            <a:spLocks noGrp="1"/>
          </p:cNvSpPr>
          <p:nvPr>
            <p:ph idx="1"/>
          </p:nvPr>
        </p:nvSpPr>
        <p:spPr>
          <a:xfrm>
            <a:off x="304800" y="1825624"/>
            <a:ext cx="11049000" cy="4692133"/>
          </a:xfrm>
        </p:spPr>
        <p:txBody>
          <a:bodyPr>
            <a:noAutofit/>
          </a:bodyPr>
          <a:lstStyle/>
          <a:p>
            <a:pPr>
              <a:buFont typeface="Wingdings" panose="05000000000000000000" pitchFamily="2" charset="2"/>
              <a:buChar char="§"/>
            </a:pPr>
            <a:r>
              <a:rPr lang="en-ZA" sz="2400" dirty="0"/>
              <a:t>Children/adolescents living with HIV are at high risk of being lost to follow-up as they </a:t>
            </a:r>
            <a:r>
              <a:rPr lang="en-GB" sz="2400" b="0" i="0" dirty="0">
                <a:solidFill>
                  <a:srgbClr val="000000"/>
                </a:solidFill>
                <a:effectLst/>
              </a:rPr>
              <a:t>rely on their caregivers to gain access to healthcare services. Frequently caregiver contact information is incorrect, stigma and counselling challenges occur, a burden on families to return for results is real, and weak follow-up systems within clinics exist,</a:t>
            </a:r>
            <a:endParaRPr lang="en-ZA" sz="2400" dirty="0"/>
          </a:p>
          <a:p>
            <a:pPr>
              <a:buFont typeface="Wingdings" panose="05000000000000000000" pitchFamily="2" charset="2"/>
              <a:buChar char="§"/>
            </a:pPr>
            <a:r>
              <a:rPr lang="en-ZA" sz="2400" dirty="0"/>
              <a:t>Children/adolescents often show sub-optimal adherence to medication for various reasons which include </a:t>
            </a:r>
            <a:r>
              <a:rPr lang="en-ZA" sz="2400" b="0" i="0" dirty="0">
                <a:solidFill>
                  <a:srgbClr val="000000"/>
                </a:solidFill>
                <a:effectLst/>
              </a:rPr>
              <a:t>palatability of drugs, the </a:t>
            </a:r>
            <a:r>
              <a:rPr lang="en-GB" sz="2400" b="0" i="0" dirty="0">
                <a:solidFill>
                  <a:srgbClr val="000000"/>
                </a:solidFill>
                <a:effectLst/>
              </a:rPr>
              <a:t>volume of medicines recommended for children under the age of three, storage and refrigeration, treatment fatigue especially with adolescents who have been on treatment for a long time, lack of age appropriate services, transition from child and adult treatment regimes,</a:t>
            </a:r>
            <a:endParaRPr lang="en-ZA" sz="2400" dirty="0"/>
          </a:p>
          <a:p>
            <a:pPr>
              <a:buFont typeface="Wingdings" panose="05000000000000000000" pitchFamily="2" charset="2"/>
              <a:buChar char="§"/>
            </a:pPr>
            <a:r>
              <a:rPr lang="en-ZA" sz="2400" dirty="0"/>
              <a:t>Disclosure remains a challenge in children/adolescents and is a process over time,</a:t>
            </a:r>
          </a:p>
          <a:p>
            <a:pPr>
              <a:buFont typeface="Wingdings" panose="05000000000000000000" pitchFamily="2" charset="2"/>
              <a:buChar char="§"/>
            </a:pPr>
            <a:r>
              <a:rPr lang="en-ZA" sz="2400" dirty="0"/>
              <a:t>Caregivers need support from health care workers, family members and peers to support adherence and disclosure.</a:t>
            </a:r>
          </a:p>
          <a:p>
            <a:pPr>
              <a:buFont typeface="Wingdings" panose="05000000000000000000" pitchFamily="2" charset="2"/>
              <a:buChar char="§"/>
            </a:pPr>
            <a:r>
              <a:rPr lang="en-ZA" sz="2400" dirty="0">
                <a:solidFill>
                  <a:srgbClr val="000000"/>
                </a:solidFill>
                <a:effectLst/>
                <a:latin typeface="STIXGeneral-Regular"/>
                <a:ea typeface="Calibri" panose="020F0502020204030204" pitchFamily="34" charset="0"/>
                <a:cs typeface="Times New Roman" panose="02020603050405020304" pitchFamily="18" charset="0"/>
              </a:rPr>
              <a:t>Disclosing HIV to children depends on the caregiver self-readiness.</a:t>
            </a:r>
            <a:endParaRPr lang="en-ZA" sz="4400" dirty="0">
              <a:solidFill>
                <a:srgbClr val="000000"/>
              </a:solidFill>
              <a:effectLst/>
              <a:latin typeface="+mj-lt"/>
              <a:ea typeface="Calibri" panose="020F0502020204030204" pitchFamily="34" charset="0"/>
              <a:cs typeface="Times New Roman" panose="02020603050405020304" pitchFamily="18" charset="0"/>
            </a:endParaRPr>
          </a:p>
          <a:p>
            <a:pPr marL="0" indent="0">
              <a:buNone/>
            </a:pPr>
            <a:endParaRPr lang="en-ZA" sz="2400" dirty="0"/>
          </a:p>
        </p:txBody>
      </p:sp>
    </p:spTree>
    <p:extLst>
      <p:ext uri="{BB962C8B-B14F-4D97-AF65-F5344CB8AC3E}">
        <p14:creationId xmlns:p14="http://schemas.microsoft.com/office/powerpoint/2010/main" val="1049972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393" y="182645"/>
            <a:ext cx="10515600" cy="1325563"/>
          </a:xfrm>
        </p:spPr>
        <p:txBody>
          <a:bodyPr>
            <a:normAutofit/>
          </a:bodyPr>
          <a:lstStyle/>
          <a:p>
            <a:r>
              <a:rPr lang="en-ZA" dirty="0"/>
              <a:t>Supporting the caregiver </a:t>
            </a:r>
          </a:p>
        </p:txBody>
      </p:sp>
      <p:sp>
        <p:nvSpPr>
          <p:cNvPr id="3" name="Content Placeholder 2"/>
          <p:cNvSpPr>
            <a:spLocks noGrp="1"/>
          </p:cNvSpPr>
          <p:nvPr>
            <p:ph idx="1"/>
          </p:nvPr>
        </p:nvSpPr>
        <p:spPr>
          <a:xfrm>
            <a:off x="304800" y="1825624"/>
            <a:ext cx="11049000" cy="4692133"/>
          </a:xfrm>
        </p:spPr>
        <p:txBody>
          <a:bodyPr>
            <a:normAutofit fontScale="85000" lnSpcReduction="20000"/>
          </a:bodyPr>
          <a:lstStyle/>
          <a:p>
            <a:pPr>
              <a:buFont typeface="Wingdings" panose="05000000000000000000" pitchFamily="2" charset="2"/>
              <a:buChar char="§"/>
            </a:pPr>
            <a:r>
              <a:rPr lang="en-ZA" sz="3600" dirty="0">
                <a:latin typeface="+mj-lt"/>
              </a:rPr>
              <a:t>Begins with the caregivers initial visits to the clinic </a:t>
            </a:r>
          </a:p>
          <a:p>
            <a:pPr>
              <a:buFont typeface="Wingdings" panose="05000000000000000000" pitchFamily="2" charset="2"/>
              <a:buChar char="§"/>
            </a:pPr>
            <a:r>
              <a:rPr lang="en-ZA" sz="3600" dirty="0">
                <a:latin typeface="+mj-lt"/>
              </a:rPr>
              <a:t>Build trust with caregiver and establish what HIV means to the caregiver</a:t>
            </a:r>
          </a:p>
          <a:p>
            <a:pPr>
              <a:buFont typeface="Wingdings" panose="05000000000000000000" pitchFamily="2" charset="2"/>
              <a:buChar char="§"/>
            </a:pPr>
            <a:r>
              <a:rPr lang="en-ZA" sz="3600" dirty="0">
                <a:latin typeface="+mj-lt"/>
              </a:rPr>
              <a:t>Assess caregivers readiness to address disclosure and answer questions </a:t>
            </a:r>
          </a:p>
          <a:p>
            <a:pPr>
              <a:buFont typeface="Wingdings" panose="05000000000000000000" pitchFamily="2" charset="2"/>
              <a:buChar char="§"/>
            </a:pPr>
            <a:r>
              <a:rPr lang="en-ZA" sz="3600" dirty="0">
                <a:latin typeface="+mj-lt"/>
              </a:rPr>
              <a:t>Discuss the importance for disclosure to be done</a:t>
            </a:r>
          </a:p>
          <a:p>
            <a:pPr>
              <a:buFont typeface="Wingdings" panose="05000000000000000000" pitchFamily="2" charset="2"/>
              <a:buChar char="§"/>
            </a:pPr>
            <a:r>
              <a:rPr lang="en-ZA" sz="3600" dirty="0">
                <a:latin typeface="+mj-lt"/>
              </a:rPr>
              <a:t>Help the caregiver to develop a disclosure plan </a:t>
            </a:r>
          </a:p>
          <a:p>
            <a:pPr>
              <a:buFont typeface="Wingdings" panose="05000000000000000000" pitchFamily="2" charset="2"/>
              <a:buChar char="§"/>
            </a:pPr>
            <a:r>
              <a:rPr lang="en-ZA" sz="3600" dirty="0">
                <a:latin typeface="+mj-lt"/>
              </a:rPr>
              <a:t>If disagreement within the family for timing and process, try to address all family members concerns </a:t>
            </a:r>
          </a:p>
          <a:p>
            <a:pPr>
              <a:buFont typeface="Wingdings" panose="05000000000000000000" pitchFamily="2" charset="2"/>
              <a:buChar char="§"/>
            </a:pPr>
            <a:r>
              <a:rPr lang="en-ZA" sz="3600" dirty="0">
                <a:latin typeface="+mj-lt"/>
              </a:rPr>
              <a:t>Always respect and try to understand caregivers reasons for fearing or resisting disclosure </a:t>
            </a:r>
          </a:p>
        </p:txBody>
      </p:sp>
    </p:spTree>
    <p:extLst>
      <p:ext uri="{BB962C8B-B14F-4D97-AF65-F5344CB8AC3E}">
        <p14:creationId xmlns:p14="http://schemas.microsoft.com/office/powerpoint/2010/main" val="1324398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393" y="182645"/>
            <a:ext cx="10515600" cy="1325563"/>
          </a:xfrm>
        </p:spPr>
        <p:txBody>
          <a:bodyPr>
            <a:normAutofit/>
          </a:bodyPr>
          <a:lstStyle/>
          <a:p>
            <a:r>
              <a:rPr lang="en-ZA" dirty="0"/>
              <a:t>Caregivers disclosure concerns </a:t>
            </a:r>
          </a:p>
        </p:txBody>
      </p:sp>
      <p:sp>
        <p:nvSpPr>
          <p:cNvPr id="3" name="Content Placeholder 2"/>
          <p:cNvSpPr>
            <a:spLocks noGrp="1"/>
          </p:cNvSpPr>
          <p:nvPr>
            <p:ph idx="1"/>
          </p:nvPr>
        </p:nvSpPr>
        <p:spPr>
          <a:xfrm>
            <a:off x="304800" y="1825624"/>
            <a:ext cx="11049000" cy="4692133"/>
          </a:xfrm>
        </p:spPr>
        <p:txBody>
          <a:bodyPr>
            <a:normAutofit fontScale="92500" lnSpcReduction="20000"/>
          </a:bodyPr>
          <a:lstStyle/>
          <a:p>
            <a:pPr>
              <a:buFont typeface="Wingdings" panose="05000000000000000000" pitchFamily="2" charset="2"/>
              <a:buChar char="§"/>
            </a:pPr>
            <a:r>
              <a:rPr lang="en-ZA" sz="3600" dirty="0"/>
              <a:t> </a:t>
            </a:r>
            <a:r>
              <a:rPr lang="en-ZA" sz="3600" dirty="0">
                <a:latin typeface="+mj-lt"/>
              </a:rPr>
              <a:t>Fear that disclosure will cause psychological harm to the child </a:t>
            </a:r>
          </a:p>
          <a:p>
            <a:pPr>
              <a:buFont typeface="Wingdings" panose="05000000000000000000" pitchFamily="2" charset="2"/>
              <a:buChar char="§"/>
            </a:pPr>
            <a:r>
              <a:rPr lang="en-ZA" sz="3600" dirty="0">
                <a:latin typeface="+mj-lt"/>
              </a:rPr>
              <a:t> Concern that the topic is too complicated for the </a:t>
            </a:r>
            <a:r>
              <a:rPr lang="en-ZA" sz="3600" dirty="0" err="1">
                <a:latin typeface="+mj-lt"/>
              </a:rPr>
              <a:t>childor</a:t>
            </a:r>
            <a:r>
              <a:rPr lang="en-ZA" sz="3600" dirty="0">
                <a:latin typeface="+mj-lt"/>
              </a:rPr>
              <a:t> adolescent to understand </a:t>
            </a:r>
          </a:p>
          <a:p>
            <a:pPr>
              <a:buFont typeface="Wingdings" panose="05000000000000000000" pitchFamily="2" charset="2"/>
              <a:buChar char="§"/>
            </a:pPr>
            <a:r>
              <a:rPr lang="en-ZA" sz="3600" dirty="0">
                <a:latin typeface="+mj-lt"/>
              </a:rPr>
              <a:t> Uncertain about where to start or how to respond to questions </a:t>
            </a:r>
          </a:p>
          <a:p>
            <a:pPr>
              <a:buFont typeface="Wingdings" panose="05000000000000000000" pitchFamily="2" charset="2"/>
              <a:buChar char="§"/>
            </a:pPr>
            <a:r>
              <a:rPr lang="en-ZA" sz="3600" dirty="0">
                <a:latin typeface="+mj-lt"/>
              </a:rPr>
              <a:t> Lack of knowledge/comfort with topic of HIV</a:t>
            </a:r>
          </a:p>
          <a:p>
            <a:pPr>
              <a:buFont typeface="Wingdings" panose="05000000000000000000" pitchFamily="2" charset="2"/>
              <a:buChar char="§"/>
            </a:pPr>
            <a:r>
              <a:rPr lang="en-ZA" sz="3600" dirty="0">
                <a:latin typeface="+mj-lt"/>
              </a:rPr>
              <a:t> Fear of stigma and discrimination against the child/adolescent and other family members </a:t>
            </a:r>
          </a:p>
          <a:p>
            <a:pPr>
              <a:buFont typeface="Wingdings" panose="05000000000000000000" pitchFamily="2" charset="2"/>
              <a:buChar char="§"/>
            </a:pPr>
            <a:r>
              <a:rPr lang="en-ZA" sz="3600" dirty="0">
                <a:latin typeface="+mj-lt"/>
              </a:rPr>
              <a:t> Parental guilt regarding transmission</a:t>
            </a:r>
          </a:p>
          <a:p>
            <a:pPr>
              <a:buFont typeface="Wingdings" panose="05000000000000000000" pitchFamily="2" charset="2"/>
              <a:buChar char="§"/>
            </a:pPr>
            <a:r>
              <a:rPr lang="en-ZA" sz="3600" dirty="0">
                <a:latin typeface="+mj-lt"/>
              </a:rPr>
              <a:t> Refusal to provide disclosure</a:t>
            </a:r>
          </a:p>
        </p:txBody>
      </p:sp>
    </p:spTree>
    <p:extLst>
      <p:ext uri="{BB962C8B-B14F-4D97-AF65-F5344CB8AC3E}">
        <p14:creationId xmlns:p14="http://schemas.microsoft.com/office/powerpoint/2010/main" val="1501579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393" y="182645"/>
            <a:ext cx="10515600" cy="1325563"/>
          </a:xfrm>
        </p:spPr>
        <p:txBody>
          <a:bodyPr>
            <a:normAutofit/>
          </a:bodyPr>
          <a:lstStyle/>
          <a:p>
            <a:r>
              <a:rPr lang="en-ZA" dirty="0"/>
              <a:t>Suggested responses to caregiver concerns </a:t>
            </a:r>
          </a:p>
        </p:txBody>
      </p:sp>
      <p:sp>
        <p:nvSpPr>
          <p:cNvPr id="3" name="Content Placeholder 2"/>
          <p:cNvSpPr>
            <a:spLocks noGrp="1"/>
          </p:cNvSpPr>
          <p:nvPr>
            <p:ph idx="1"/>
          </p:nvPr>
        </p:nvSpPr>
        <p:spPr>
          <a:xfrm>
            <a:off x="304800" y="1825624"/>
            <a:ext cx="11049000" cy="4692133"/>
          </a:xfrm>
        </p:spPr>
        <p:txBody>
          <a:bodyPr>
            <a:normAutofit/>
          </a:bodyPr>
          <a:lstStyle/>
          <a:p>
            <a:pPr marL="0" indent="0">
              <a:buNone/>
            </a:pPr>
            <a:r>
              <a:rPr lang="en-ZA" sz="3600" dirty="0">
                <a:latin typeface="+mj-lt"/>
              </a:rPr>
              <a:t>Fear of psychological harm </a:t>
            </a:r>
          </a:p>
          <a:p>
            <a:pPr marL="0" indent="0">
              <a:buNone/>
            </a:pPr>
            <a:endParaRPr lang="en-ZA" sz="3600" dirty="0">
              <a:latin typeface="+mj-lt"/>
            </a:endParaRPr>
          </a:p>
          <a:p>
            <a:pPr lvl="1">
              <a:buFont typeface="Wingdings" panose="05000000000000000000" pitchFamily="2" charset="2"/>
              <a:buChar char="§"/>
            </a:pPr>
            <a:r>
              <a:rPr lang="en-ZA" sz="3200" dirty="0">
                <a:latin typeface="+mj-lt"/>
              </a:rPr>
              <a:t>Reassure caregiver positive benefits for disclosure (higher self esteem among young people, less depression among caregivers etc)</a:t>
            </a:r>
          </a:p>
          <a:p>
            <a:pPr lvl="1">
              <a:buFont typeface="Wingdings" panose="05000000000000000000" pitchFamily="2" charset="2"/>
              <a:buChar char="§"/>
            </a:pPr>
            <a:r>
              <a:rPr lang="en-ZA" sz="3200" dirty="0">
                <a:latin typeface="+mj-lt"/>
              </a:rPr>
              <a:t>Connect caregiver to peers who have gone through the disclosure process and willing to share experiences </a:t>
            </a:r>
          </a:p>
          <a:p>
            <a:pPr lvl="1">
              <a:buFont typeface="Wingdings" panose="05000000000000000000" pitchFamily="2" charset="2"/>
              <a:buChar char="§"/>
            </a:pPr>
            <a:r>
              <a:rPr lang="en-ZA" sz="3200" dirty="0">
                <a:latin typeface="+mj-lt"/>
              </a:rPr>
              <a:t>Advise partial disclosure and provide more information as the child matures </a:t>
            </a:r>
          </a:p>
          <a:p>
            <a:pPr marL="0" indent="0">
              <a:buNone/>
            </a:pPr>
            <a:endParaRPr lang="en-ZA" sz="3200" dirty="0"/>
          </a:p>
        </p:txBody>
      </p:sp>
    </p:spTree>
    <p:extLst>
      <p:ext uri="{BB962C8B-B14F-4D97-AF65-F5344CB8AC3E}">
        <p14:creationId xmlns:p14="http://schemas.microsoft.com/office/powerpoint/2010/main" val="2461152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393" y="182645"/>
            <a:ext cx="10515600" cy="1325563"/>
          </a:xfrm>
        </p:spPr>
        <p:txBody>
          <a:bodyPr>
            <a:normAutofit/>
          </a:bodyPr>
          <a:lstStyle/>
          <a:p>
            <a:r>
              <a:rPr lang="en-ZA" dirty="0"/>
              <a:t>Suggested responses to caregiver concerns </a:t>
            </a:r>
          </a:p>
        </p:txBody>
      </p:sp>
      <p:sp>
        <p:nvSpPr>
          <p:cNvPr id="3" name="Content Placeholder 2"/>
          <p:cNvSpPr>
            <a:spLocks noGrp="1"/>
          </p:cNvSpPr>
          <p:nvPr>
            <p:ph idx="1"/>
          </p:nvPr>
        </p:nvSpPr>
        <p:spPr>
          <a:xfrm>
            <a:off x="304800" y="1825624"/>
            <a:ext cx="11049000" cy="4692133"/>
          </a:xfrm>
        </p:spPr>
        <p:txBody>
          <a:bodyPr>
            <a:normAutofit/>
          </a:bodyPr>
          <a:lstStyle/>
          <a:p>
            <a:pPr marL="0" indent="0">
              <a:buNone/>
            </a:pPr>
            <a:r>
              <a:rPr lang="en-ZA" sz="3600" dirty="0">
                <a:latin typeface="+mj-lt"/>
              </a:rPr>
              <a:t>Topic too complicated for child </a:t>
            </a:r>
          </a:p>
          <a:p>
            <a:pPr marL="0" indent="0">
              <a:buNone/>
            </a:pPr>
            <a:endParaRPr lang="en-ZA" sz="3600" dirty="0">
              <a:latin typeface="+mj-lt"/>
            </a:endParaRPr>
          </a:p>
          <a:p>
            <a:pPr lvl="1">
              <a:buFont typeface="Wingdings" panose="05000000000000000000" pitchFamily="2" charset="2"/>
              <a:buChar char="§"/>
            </a:pPr>
            <a:r>
              <a:rPr lang="en-ZA" sz="3200" dirty="0">
                <a:latin typeface="+mj-lt"/>
              </a:rPr>
              <a:t>Reassure caregiver that health team will work with them to support disclosure process before, during and after </a:t>
            </a:r>
          </a:p>
          <a:p>
            <a:pPr lvl="1">
              <a:buFont typeface="Wingdings" panose="05000000000000000000" pitchFamily="2" charset="2"/>
              <a:buChar char="§"/>
            </a:pPr>
            <a:r>
              <a:rPr lang="en-ZA" sz="3200" dirty="0">
                <a:latin typeface="+mj-lt"/>
              </a:rPr>
              <a:t>Aim is for the conversations to take place over time (sometimes years) and not a once off discussion </a:t>
            </a:r>
          </a:p>
          <a:p>
            <a:pPr lvl="1">
              <a:buFont typeface="Wingdings" panose="05000000000000000000" pitchFamily="2" charset="2"/>
              <a:buChar char="§"/>
            </a:pPr>
            <a:r>
              <a:rPr lang="en-ZA" sz="3200" dirty="0">
                <a:latin typeface="+mj-lt"/>
              </a:rPr>
              <a:t>In most cases the health worker can play an active role in conversations so this can reassure the caregiver</a:t>
            </a:r>
          </a:p>
        </p:txBody>
      </p:sp>
    </p:spTree>
    <p:extLst>
      <p:ext uri="{BB962C8B-B14F-4D97-AF65-F5344CB8AC3E}">
        <p14:creationId xmlns:p14="http://schemas.microsoft.com/office/powerpoint/2010/main" val="2179326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393" y="182645"/>
            <a:ext cx="10515600" cy="1325563"/>
          </a:xfrm>
        </p:spPr>
        <p:txBody>
          <a:bodyPr>
            <a:normAutofit/>
          </a:bodyPr>
          <a:lstStyle/>
          <a:p>
            <a:r>
              <a:rPr lang="en-ZA" dirty="0"/>
              <a:t>Suggested responses to caregiver concerns </a:t>
            </a:r>
          </a:p>
        </p:txBody>
      </p:sp>
      <p:sp>
        <p:nvSpPr>
          <p:cNvPr id="3" name="Content Placeholder 2"/>
          <p:cNvSpPr>
            <a:spLocks noGrp="1"/>
          </p:cNvSpPr>
          <p:nvPr>
            <p:ph idx="1"/>
          </p:nvPr>
        </p:nvSpPr>
        <p:spPr>
          <a:xfrm>
            <a:off x="304800" y="1825624"/>
            <a:ext cx="11049000" cy="4692133"/>
          </a:xfrm>
        </p:spPr>
        <p:txBody>
          <a:bodyPr>
            <a:normAutofit/>
          </a:bodyPr>
          <a:lstStyle/>
          <a:p>
            <a:pPr marL="0" indent="0">
              <a:buNone/>
            </a:pPr>
            <a:r>
              <a:rPr lang="en-ZA" sz="3600" dirty="0">
                <a:latin typeface="+mj-lt"/>
              </a:rPr>
              <a:t>Uncertainty about how to respond to questions</a:t>
            </a:r>
            <a:br>
              <a:rPr lang="en-ZA" sz="3600" dirty="0">
                <a:latin typeface="+mj-lt"/>
              </a:rPr>
            </a:br>
            <a:r>
              <a:rPr lang="en-ZA" sz="3600" dirty="0">
                <a:latin typeface="+mj-lt"/>
              </a:rPr>
              <a:t> </a:t>
            </a:r>
          </a:p>
          <a:p>
            <a:pPr lvl="1">
              <a:buFont typeface="Wingdings" panose="05000000000000000000" pitchFamily="2" charset="2"/>
              <a:buChar char="§"/>
            </a:pPr>
            <a:r>
              <a:rPr lang="en-ZA" sz="3200" dirty="0">
                <a:latin typeface="+mj-lt"/>
              </a:rPr>
              <a:t> Begin by talking to the caregiver very early about the process long before anything is discussed with the child </a:t>
            </a:r>
          </a:p>
          <a:p>
            <a:pPr lvl="1">
              <a:buFont typeface="Wingdings" panose="05000000000000000000" pitchFamily="2" charset="2"/>
              <a:buChar char="§"/>
            </a:pPr>
            <a:r>
              <a:rPr lang="en-ZA" sz="3200" dirty="0">
                <a:latin typeface="+mj-lt"/>
              </a:rPr>
              <a:t>Help caregiver plan where, when and how to begin the process </a:t>
            </a:r>
          </a:p>
          <a:p>
            <a:pPr lvl="1">
              <a:buFont typeface="Wingdings" panose="05000000000000000000" pitchFamily="2" charset="2"/>
              <a:buChar char="§"/>
            </a:pPr>
            <a:r>
              <a:rPr lang="en-ZA" sz="3200" dirty="0">
                <a:latin typeface="+mj-lt"/>
              </a:rPr>
              <a:t>Health workers should be prepared to take a more active role in the disclosure process </a:t>
            </a:r>
          </a:p>
          <a:p>
            <a:pPr marL="0" indent="0">
              <a:buNone/>
            </a:pPr>
            <a:endParaRPr lang="en-ZA" sz="3600" dirty="0"/>
          </a:p>
        </p:txBody>
      </p:sp>
    </p:spTree>
    <p:extLst>
      <p:ext uri="{BB962C8B-B14F-4D97-AF65-F5344CB8AC3E}">
        <p14:creationId xmlns:p14="http://schemas.microsoft.com/office/powerpoint/2010/main" val="1842960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393" y="182645"/>
            <a:ext cx="10515600" cy="1325563"/>
          </a:xfrm>
        </p:spPr>
        <p:txBody>
          <a:bodyPr>
            <a:normAutofit/>
          </a:bodyPr>
          <a:lstStyle/>
          <a:p>
            <a:r>
              <a:rPr lang="en-ZA" dirty="0"/>
              <a:t>Suggested responses to caregiver concerns </a:t>
            </a:r>
          </a:p>
        </p:txBody>
      </p:sp>
      <p:sp>
        <p:nvSpPr>
          <p:cNvPr id="3" name="Content Placeholder 2"/>
          <p:cNvSpPr>
            <a:spLocks noGrp="1"/>
          </p:cNvSpPr>
          <p:nvPr>
            <p:ph idx="1"/>
          </p:nvPr>
        </p:nvSpPr>
        <p:spPr>
          <a:xfrm>
            <a:off x="304800" y="1825624"/>
            <a:ext cx="11049000" cy="4692133"/>
          </a:xfrm>
        </p:spPr>
        <p:txBody>
          <a:bodyPr>
            <a:normAutofit fontScale="92500" lnSpcReduction="20000"/>
          </a:bodyPr>
          <a:lstStyle/>
          <a:p>
            <a:pPr marL="0" indent="0">
              <a:buNone/>
            </a:pPr>
            <a:r>
              <a:rPr lang="en-ZA" sz="3600" dirty="0">
                <a:latin typeface="+mj-lt"/>
              </a:rPr>
              <a:t>Lack of knowledge/comfort with topic </a:t>
            </a:r>
          </a:p>
          <a:p>
            <a:pPr marL="0" indent="0">
              <a:buNone/>
            </a:pPr>
            <a:endParaRPr lang="en-ZA" sz="3600" dirty="0">
              <a:latin typeface="+mj-lt"/>
            </a:endParaRPr>
          </a:p>
          <a:p>
            <a:pPr lvl="1">
              <a:buFont typeface="Wingdings" panose="05000000000000000000" pitchFamily="2" charset="2"/>
              <a:buChar char="§"/>
            </a:pPr>
            <a:r>
              <a:rPr lang="en-ZA" sz="3200" dirty="0">
                <a:latin typeface="+mj-lt"/>
              </a:rPr>
              <a:t>Provide caregiver with background information they need to discuss HIV</a:t>
            </a:r>
          </a:p>
          <a:p>
            <a:pPr lvl="1">
              <a:buFont typeface="Wingdings" panose="05000000000000000000" pitchFamily="2" charset="2"/>
              <a:buChar char="§"/>
            </a:pPr>
            <a:r>
              <a:rPr lang="en-ZA" sz="3200" dirty="0">
                <a:latin typeface="+mj-lt"/>
              </a:rPr>
              <a:t>All caregiver questions must be answered throughout the process </a:t>
            </a:r>
          </a:p>
          <a:p>
            <a:pPr lvl="1">
              <a:buFont typeface="Wingdings" panose="05000000000000000000" pitchFamily="2" charset="2"/>
              <a:buChar char="§"/>
            </a:pPr>
            <a:r>
              <a:rPr lang="en-ZA" sz="3200" dirty="0">
                <a:latin typeface="+mj-lt"/>
              </a:rPr>
              <a:t>Provide caregiver with possible answers to questions that may be asked </a:t>
            </a:r>
          </a:p>
          <a:p>
            <a:pPr lvl="1">
              <a:buFont typeface="Wingdings" panose="05000000000000000000" pitchFamily="2" charset="2"/>
              <a:buChar char="§"/>
            </a:pPr>
            <a:r>
              <a:rPr lang="en-ZA" sz="3200" dirty="0">
                <a:latin typeface="+mj-lt"/>
              </a:rPr>
              <a:t>Role play various disclosure scenarios to give caregiver practice</a:t>
            </a:r>
          </a:p>
          <a:p>
            <a:pPr lvl="1">
              <a:buFont typeface="Wingdings" panose="05000000000000000000" pitchFamily="2" charset="2"/>
              <a:buChar char="§"/>
            </a:pPr>
            <a:r>
              <a:rPr lang="en-ZA" sz="3200" dirty="0">
                <a:latin typeface="+mj-lt"/>
              </a:rPr>
              <a:t>Decide with the caregiver what is appropriate to tell the child/adolescent at each stage of development </a:t>
            </a:r>
          </a:p>
          <a:p>
            <a:pPr lvl="1">
              <a:buFont typeface="Wingdings" panose="05000000000000000000" pitchFamily="2" charset="2"/>
              <a:buChar char="§"/>
            </a:pPr>
            <a:r>
              <a:rPr lang="en-ZA" sz="3200" dirty="0">
                <a:latin typeface="+mj-lt"/>
              </a:rPr>
              <a:t>Health workers should play an active role  </a:t>
            </a:r>
          </a:p>
        </p:txBody>
      </p:sp>
    </p:spTree>
    <p:extLst>
      <p:ext uri="{BB962C8B-B14F-4D97-AF65-F5344CB8AC3E}">
        <p14:creationId xmlns:p14="http://schemas.microsoft.com/office/powerpoint/2010/main" val="3485708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2665</TotalTime>
  <Words>1285</Words>
  <Application>Microsoft Office PowerPoint</Application>
  <PresentationFormat>Widescreen</PresentationFormat>
  <Paragraphs>122</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Segoe UI</vt:lpstr>
      <vt:lpstr>STIXGeneral-Regular</vt:lpstr>
      <vt:lpstr>Symbol</vt:lpstr>
      <vt:lpstr>Wingdings</vt:lpstr>
      <vt:lpstr>Office Theme</vt:lpstr>
      <vt:lpstr>Working with Caregivers</vt:lpstr>
      <vt:lpstr> Key Reminder </vt:lpstr>
      <vt:lpstr>Context </vt:lpstr>
      <vt:lpstr>Supporting the caregiver </vt:lpstr>
      <vt:lpstr>Caregivers disclosure concerns </vt:lpstr>
      <vt:lpstr>Suggested responses to caregiver concerns </vt:lpstr>
      <vt:lpstr>Suggested responses to caregiver concerns </vt:lpstr>
      <vt:lpstr>Suggested responses to caregiver concerns </vt:lpstr>
      <vt:lpstr>Suggested responses to caregiver concerns </vt:lpstr>
      <vt:lpstr>Suggested responses to caregiver concerns </vt:lpstr>
      <vt:lpstr>Suggested responses to caregiver concerns </vt:lpstr>
      <vt:lpstr>Suggested responses to caregiver concerns </vt:lpstr>
      <vt:lpstr>PowerPoint Presentation</vt:lpstr>
      <vt:lpstr>PowerPoint Presentation</vt:lpstr>
      <vt:lpstr>PowerPoint Presentation</vt:lpstr>
      <vt:lpstr>Suggested responses to caregiver concerns </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Adolescent SRH and AYFS</dc:title>
  <dc:creator>Sheena Lott</dc:creator>
  <cp:lastModifiedBy>Sheena Lott</cp:lastModifiedBy>
  <cp:revision>60</cp:revision>
  <dcterms:created xsi:type="dcterms:W3CDTF">2020-09-14T11:54:17Z</dcterms:created>
  <dcterms:modified xsi:type="dcterms:W3CDTF">2022-08-17T09:44:16Z</dcterms:modified>
</cp:coreProperties>
</file>