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9" r:id="rId3"/>
    <p:sldId id="271" r:id="rId4"/>
    <p:sldId id="272" r:id="rId5"/>
    <p:sldId id="264" r:id="rId6"/>
    <p:sldId id="276" r:id="rId7"/>
    <p:sldId id="273" r:id="rId8"/>
    <p:sldId id="277" r:id="rId9"/>
    <p:sldId id="278" r:id="rId10"/>
    <p:sldId id="279" r:id="rId11"/>
    <p:sldId id="280"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FDC98F-C701-4F9B-92EE-ECA9F3FDE535}" v="14" dt="2022-08-17T11:08:07.4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84045" autoAdjust="0"/>
  </p:normalViewPr>
  <p:slideViewPr>
    <p:cSldViewPr snapToGrid="0">
      <p:cViewPr varScale="1">
        <p:scale>
          <a:sx n="53" d="100"/>
          <a:sy n="53" d="100"/>
        </p:scale>
        <p:origin x="452" y="40"/>
      </p:cViewPr>
      <p:guideLst/>
    </p:cSldViewPr>
  </p:slideViewPr>
  <p:notesTextViewPr>
    <p:cViewPr>
      <p:scale>
        <a:sx n="1" d="1"/>
        <a:sy n="1" d="1"/>
      </p:scale>
      <p:origin x="0" y="0"/>
    </p:cViewPr>
  </p:notesTextViewPr>
  <p:notesViewPr>
    <p:cSldViewPr snapToGrid="0">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ena Lott" userId="2193ee64-32fa-4aa9-9971-f83d67764336" providerId="ADAL" clId="{26FDC98F-C701-4F9B-92EE-ECA9F3FDE535}"/>
    <pc:docChg chg="custSel addSld delSld modSld">
      <pc:chgData name="Sheena Lott" userId="2193ee64-32fa-4aa9-9971-f83d67764336" providerId="ADAL" clId="{26FDC98F-C701-4F9B-92EE-ECA9F3FDE535}" dt="2022-08-17T11:08:15.814" v="32" actId="26606"/>
      <pc:docMkLst>
        <pc:docMk/>
      </pc:docMkLst>
      <pc:sldChg chg="addSp delSp modSp mod">
        <pc:chgData name="Sheena Lott" userId="2193ee64-32fa-4aa9-9971-f83d67764336" providerId="ADAL" clId="{26FDC98F-C701-4F9B-92EE-ECA9F3FDE535}" dt="2022-08-17T11:06:35.476" v="4" actId="27636"/>
        <pc:sldMkLst>
          <pc:docMk/>
          <pc:sldMk cId="1964923335" sldId="256"/>
        </pc:sldMkLst>
        <pc:spChg chg="mod">
          <ac:chgData name="Sheena Lott" userId="2193ee64-32fa-4aa9-9971-f83d67764336" providerId="ADAL" clId="{26FDC98F-C701-4F9B-92EE-ECA9F3FDE535}" dt="2022-08-17T11:06:35.460" v="3" actId="26606"/>
          <ac:spMkLst>
            <pc:docMk/>
            <pc:sldMk cId="1964923335" sldId="256"/>
            <ac:spMk id="2" creationId="{00000000-0000-0000-0000-000000000000}"/>
          </ac:spMkLst>
        </pc:spChg>
        <pc:spChg chg="mod">
          <ac:chgData name="Sheena Lott" userId="2193ee64-32fa-4aa9-9971-f83d67764336" providerId="ADAL" clId="{26FDC98F-C701-4F9B-92EE-ECA9F3FDE535}" dt="2022-08-17T11:06:35.476" v="4" actId="27636"/>
          <ac:spMkLst>
            <pc:docMk/>
            <pc:sldMk cId="1964923335" sldId="256"/>
            <ac:spMk id="3" creationId="{DCAEA549-4E61-4384-B766-65F54B648DA7}"/>
          </ac:spMkLst>
        </pc:spChg>
        <pc:spChg chg="del">
          <ac:chgData name="Sheena Lott" userId="2193ee64-32fa-4aa9-9971-f83d67764336" providerId="ADAL" clId="{26FDC98F-C701-4F9B-92EE-ECA9F3FDE535}" dt="2022-08-17T11:06:35.460" v="3" actId="26606"/>
          <ac:spMkLst>
            <pc:docMk/>
            <pc:sldMk cId="1964923335" sldId="256"/>
            <ac:spMk id="36" creationId="{823AC064-BC96-4F32-8AE1-B2FD38754823}"/>
          </ac:spMkLst>
        </pc:spChg>
        <pc:grpChg chg="ord">
          <ac:chgData name="Sheena Lott" userId="2193ee64-32fa-4aa9-9971-f83d67764336" providerId="ADAL" clId="{26FDC98F-C701-4F9B-92EE-ECA9F3FDE535}" dt="2022-08-17T11:06:35.460" v="3" actId="26606"/>
          <ac:grpSpMkLst>
            <pc:docMk/>
            <pc:sldMk cId="1964923335" sldId="256"/>
            <ac:grpSpMk id="4" creationId="{76B5155E-858A-42E8-9341-72DDD07E5517}"/>
          </ac:grpSpMkLst>
        </pc:grpChg>
        <pc:picChg chg="add mod">
          <ac:chgData name="Sheena Lott" userId="2193ee64-32fa-4aa9-9971-f83d67764336" providerId="ADAL" clId="{26FDC98F-C701-4F9B-92EE-ECA9F3FDE535}" dt="2022-08-17T11:06:35.460" v="3" actId="26606"/>
          <ac:picMkLst>
            <pc:docMk/>
            <pc:sldMk cId="1964923335" sldId="256"/>
            <ac:picMk id="8" creationId="{AE7C3CD5-287B-CE9A-DB21-0CE7998582C9}"/>
          </ac:picMkLst>
        </pc:picChg>
        <pc:picChg chg="del">
          <ac:chgData name="Sheena Lott" userId="2193ee64-32fa-4aa9-9971-f83d67764336" providerId="ADAL" clId="{26FDC98F-C701-4F9B-92EE-ECA9F3FDE535}" dt="2022-08-17T11:06:26.200" v="0" actId="478"/>
          <ac:picMkLst>
            <pc:docMk/>
            <pc:sldMk cId="1964923335" sldId="256"/>
            <ac:picMk id="13" creationId="{EE2D781E-FE62-4542-8527-0231CE315197}"/>
          </ac:picMkLst>
        </pc:picChg>
        <pc:cxnChg chg="del">
          <ac:chgData name="Sheena Lott" userId="2193ee64-32fa-4aa9-9971-f83d67764336" providerId="ADAL" clId="{26FDC98F-C701-4F9B-92EE-ECA9F3FDE535}" dt="2022-08-17T11:06:35.460" v="3" actId="26606"/>
          <ac:cxnSpMkLst>
            <pc:docMk/>
            <pc:sldMk cId="1964923335" sldId="256"/>
            <ac:cxnSpMk id="38" creationId="{7E7C77BC-7138-40B1-A15B-20F57A494629}"/>
          </ac:cxnSpMkLst>
        </pc:cxnChg>
        <pc:cxnChg chg="del">
          <ac:chgData name="Sheena Lott" userId="2193ee64-32fa-4aa9-9971-f83d67764336" providerId="ADAL" clId="{26FDC98F-C701-4F9B-92EE-ECA9F3FDE535}" dt="2022-08-17T11:06:35.460" v="3" actId="26606"/>
          <ac:cxnSpMkLst>
            <pc:docMk/>
            <pc:sldMk cId="1964923335" sldId="256"/>
            <ac:cxnSpMk id="40" creationId="{DB146403-F3D6-484B-B2ED-97F9565D0370}"/>
          </ac:cxnSpMkLst>
        </pc:cxnChg>
      </pc:sldChg>
      <pc:sldChg chg="delSp mod">
        <pc:chgData name="Sheena Lott" userId="2193ee64-32fa-4aa9-9971-f83d67764336" providerId="ADAL" clId="{26FDC98F-C701-4F9B-92EE-ECA9F3FDE535}" dt="2022-08-17T11:07:00.069" v="12" actId="478"/>
        <pc:sldMkLst>
          <pc:docMk/>
          <pc:sldMk cId="1169850167" sldId="264"/>
        </pc:sldMkLst>
        <pc:grpChg chg="del">
          <ac:chgData name="Sheena Lott" userId="2193ee64-32fa-4aa9-9971-f83d67764336" providerId="ADAL" clId="{26FDC98F-C701-4F9B-92EE-ECA9F3FDE535}" dt="2022-08-17T11:07:00.069" v="12" actId="478"/>
          <ac:grpSpMkLst>
            <pc:docMk/>
            <pc:sldMk cId="1169850167" sldId="264"/>
            <ac:grpSpMk id="4" creationId="{65445117-CB47-49CD-97E6-CCE326E0418E}"/>
          </ac:grpSpMkLst>
        </pc:grpChg>
        <pc:picChg chg="del">
          <ac:chgData name="Sheena Lott" userId="2193ee64-32fa-4aa9-9971-f83d67764336" providerId="ADAL" clId="{26FDC98F-C701-4F9B-92EE-ECA9F3FDE535}" dt="2022-08-17T11:06:59.225" v="11" actId="478"/>
          <ac:picMkLst>
            <pc:docMk/>
            <pc:sldMk cId="1169850167" sldId="264"/>
            <ac:picMk id="9" creationId="{24513E8C-AD68-4A04-B4BE-F266D9ECC676}"/>
          </ac:picMkLst>
        </pc:picChg>
      </pc:sldChg>
      <pc:sldChg chg="delSp del mod">
        <pc:chgData name="Sheena Lott" userId="2193ee64-32fa-4aa9-9971-f83d67764336" providerId="ADAL" clId="{26FDC98F-C701-4F9B-92EE-ECA9F3FDE535}" dt="2022-08-17T11:07:51.714" v="28" actId="47"/>
        <pc:sldMkLst>
          <pc:docMk/>
          <pc:sldMk cId="1763588777" sldId="265"/>
        </pc:sldMkLst>
        <pc:picChg chg="del">
          <ac:chgData name="Sheena Lott" userId="2193ee64-32fa-4aa9-9971-f83d67764336" providerId="ADAL" clId="{26FDC98F-C701-4F9B-92EE-ECA9F3FDE535}" dt="2022-08-17T11:07:46.742" v="27" actId="478"/>
          <ac:picMkLst>
            <pc:docMk/>
            <pc:sldMk cId="1763588777" sldId="265"/>
            <ac:picMk id="9" creationId="{997889A7-6B55-4FDA-A442-D021D10B9C8E}"/>
          </ac:picMkLst>
        </pc:picChg>
      </pc:sldChg>
      <pc:sldChg chg="del">
        <pc:chgData name="Sheena Lott" userId="2193ee64-32fa-4aa9-9971-f83d67764336" providerId="ADAL" clId="{26FDC98F-C701-4F9B-92EE-ECA9F3FDE535}" dt="2022-08-17T11:07:52.981" v="29" actId="47"/>
        <pc:sldMkLst>
          <pc:docMk/>
          <pc:sldMk cId="752710555" sldId="266"/>
        </pc:sldMkLst>
      </pc:sldChg>
      <pc:sldChg chg="delSp mod">
        <pc:chgData name="Sheena Lott" userId="2193ee64-32fa-4aa9-9971-f83d67764336" providerId="ADAL" clId="{26FDC98F-C701-4F9B-92EE-ECA9F3FDE535}" dt="2022-08-17T11:06:41.695" v="6" actId="478"/>
        <pc:sldMkLst>
          <pc:docMk/>
          <pc:sldMk cId="1049972204" sldId="269"/>
        </pc:sldMkLst>
        <pc:grpChg chg="del">
          <ac:chgData name="Sheena Lott" userId="2193ee64-32fa-4aa9-9971-f83d67764336" providerId="ADAL" clId="{26FDC98F-C701-4F9B-92EE-ECA9F3FDE535}" dt="2022-08-17T11:06:41.695" v="6" actId="478"/>
          <ac:grpSpMkLst>
            <pc:docMk/>
            <pc:sldMk cId="1049972204" sldId="269"/>
            <ac:grpSpMk id="4" creationId="{65445117-CB47-49CD-97E6-CCE326E0418E}"/>
          </ac:grpSpMkLst>
        </pc:grpChg>
        <pc:picChg chg="del">
          <ac:chgData name="Sheena Lott" userId="2193ee64-32fa-4aa9-9971-f83d67764336" providerId="ADAL" clId="{26FDC98F-C701-4F9B-92EE-ECA9F3FDE535}" dt="2022-08-17T11:06:40.672" v="5" actId="478"/>
          <ac:picMkLst>
            <pc:docMk/>
            <pc:sldMk cId="1049972204" sldId="269"/>
            <ac:picMk id="9" creationId="{24513E8C-AD68-4A04-B4BE-F266D9ECC676}"/>
          </ac:picMkLst>
        </pc:picChg>
      </pc:sldChg>
      <pc:sldChg chg="delSp mod">
        <pc:chgData name="Sheena Lott" userId="2193ee64-32fa-4aa9-9971-f83d67764336" providerId="ADAL" clId="{26FDC98F-C701-4F9B-92EE-ECA9F3FDE535}" dt="2022-08-17T11:06:47.153" v="8" actId="478"/>
        <pc:sldMkLst>
          <pc:docMk/>
          <pc:sldMk cId="3174374998" sldId="271"/>
        </pc:sldMkLst>
        <pc:grpChg chg="del">
          <ac:chgData name="Sheena Lott" userId="2193ee64-32fa-4aa9-9971-f83d67764336" providerId="ADAL" clId="{26FDC98F-C701-4F9B-92EE-ECA9F3FDE535}" dt="2022-08-17T11:06:46.284" v="7" actId="478"/>
          <ac:grpSpMkLst>
            <pc:docMk/>
            <pc:sldMk cId="3174374998" sldId="271"/>
            <ac:grpSpMk id="4" creationId="{65445117-CB47-49CD-97E6-CCE326E0418E}"/>
          </ac:grpSpMkLst>
        </pc:grpChg>
        <pc:picChg chg="del">
          <ac:chgData name="Sheena Lott" userId="2193ee64-32fa-4aa9-9971-f83d67764336" providerId="ADAL" clId="{26FDC98F-C701-4F9B-92EE-ECA9F3FDE535}" dt="2022-08-17T11:06:47.153" v="8" actId="478"/>
          <ac:picMkLst>
            <pc:docMk/>
            <pc:sldMk cId="3174374998" sldId="271"/>
            <ac:picMk id="9" creationId="{24513E8C-AD68-4A04-B4BE-F266D9ECC676}"/>
          </ac:picMkLst>
        </pc:picChg>
      </pc:sldChg>
      <pc:sldChg chg="delSp mod">
        <pc:chgData name="Sheena Lott" userId="2193ee64-32fa-4aa9-9971-f83d67764336" providerId="ADAL" clId="{26FDC98F-C701-4F9B-92EE-ECA9F3FDE535}" dt="2022-08-17T11:06:52.754" v="10" actId="478"/>
        <pc:sldMkLst>
          <pc:docMk/>
          <pc:sldMk cId="662043757" sldId="272"/>
        </pc:sldMkLst>
        <pc:grpChg chg="del">
          <ac:chgData name="Sheena Lott" userId="2193ee64-32fa-4aa9-9971-f83d67764336" providerId="ADAL" clId="{26FDC98F-C701-4F9B-92EE-ECA9F3FDE535}" dt="2022-08-17T11:06:51.340" v="9" actId="478"/>
          <ac:grpSpMkLst>
            <pc:docMk/>
            <pc:sldMk cId="662043757" sldId="272"/>
            <ac:grpSpMk id="4" creationId="{65445117-CB47-49CD-97E6-CCE326E0418E}"/>
          </ac:grpSpMkLst>
        </pc:grpChg>
        <pc:picChg chg="del">
          <ac:chgData name="Sheena Lott" userId="2193ee64-32fa-4aa9-9971-f83d67764336" providerId="ADAL" clId="{26FDC98F-C701-4F9B-92EE-ECA9F3FDE535}" dt="2022-08-17T11:06:52.754" v="10" actId="478"/>
          <ac:picMkLst>
            <pc:docMk/>
            <pc:sldMk cId="662043757" sldId="272"/>
            <ac:picMk id="9" creationId="{24513E8C-AD68-4A04-B4BE-F266D9ECC676}"/>
          </ac:picMkLst>
        </pc:picChg>
      </pc:sldChg>
      <pc:sldChg chg="delSp mod">
        <pc:chgData name="Sheena Lott" userId="2193ee64-32fa-4aa9-9971-f83d67764336" providerId="ADAL" clId="{26FDC98F-C701-4F9B-92EE-ECA9F3FDE535}" dt="2022-08-17T11:07:13.402" v="16" actId="478"/>
        <pc:sldMkLst>
          <pc:docMk/>
          <pc:sldMk cId="1728126525" sldId="273"/>
        </pc:sldMkLst>
        <pc:grpChg chg="del">
          <ac:chgData name="Sheena Lott" userId="2193ee64-32fa-4aa9-9971-f83d67764336" providerId="ADAL" clId="{26FDC98F-C701-4F9B-92EE-ECA9F3FDE535}" dt="2022-08-17T11:07:13.402" v="16" actId="478"/>
          <ac:grpSpMkLst>
            <pc:docMk/>
            <pc:sldMk cId="1728126525" sldId="273"/>
            <ac:grpSpMk id="4" creationId="{65445117-CB47-49CD-97E6-CCE326E0418E}"/>
          </ac:grpSpMkLst>
        </pc:grpChg>
        <pc:picChg chg="del">
          <ac:chgData name="Sheena Lott" userId="2193ee64-32fa-4aa9-9971-f83d67764336" providerId="ADAL" clId="{26FDC98F-C701-4F9B-92EE-ECA9F3FDE535}" dt="2022-08-17T11:07:12.300" v="15" actId="478"/>
          <ac:picMkLst>
            <pc:docMk/>
            <pc:sldMk cId="1728126525" sldId="273"/>
            <ac:picMk id="9" creationId="{24513E8C-AD68-4A04-B4BE-F266D9ECC676}"/>
          </ac:picMkLst>
        </pc:picChg>
      </pc:sldChg>
      <pc:sldChg chg="addSp delSp modSp add mod setBg delDesignElem">
        <pc:chgData name="Sheena Lott" userId="2193ee64-32fa-4aa9-9971-f83d67764336" providerId="ADAL" clId="{26FDC98F-C701-4F9B-92EE-ECA9F3FDE535}" dt="2022-08-17T11:08:15.814" v="32" actId="26606"/>
        <pc:sldMkLst>
          <pc:docMk/>
          <pc:sldMk cId="1763588777" sldId="274"/>
        </pc:sldMkLst>
        <pc:spChg chg="mod">
          <ac:chgData name="Sheena Lott" userId="2193ee64-32fa-4aa9-9971-f83d67764336" providerId="ADAL" clId="{26FDC98F-C701-4F9B-92EE-ECA9F3FDE535}" dt="2022-08-17T11:08:15.814" v="32" actId="26606"/>
          <ac:spMkLst>
            <pc:docMk/>
            <pc:sldMk cId="1763588777" sldId="274"/>
            <ac:spMk id="2" creationId="{00000000-0000-0000-0000-000000000000}"/>
          </ac:spMkLst>
        </pc:spChg>
        <pc:spChg chg="mod">
          <ac:chgData name="Sheena Lott" userId="2193ee64-32fa-4aa9-9971-f83d67764336" providerId="ADAL" clId="{26FDC98F-C701-4F9B-92EE-ECA9F3FDE535}" dt="2022-08-17T11:08:15.814" v="32" actId="26606"/>
          <ac:spMkLst>
            <pc:docMk/>
            <pc:sldMk cId="1763588777" sldId="274"/>
            <ac:spMk id="3" creationId="{00000000-0000-0000-0000-000000000000}"/>
          </ac:spMkLst>
        </pc:spChg>
        <pc:spChg chg="add">
          <ac:chgData name="Sheena Lott" userId="2193ee64-32fa-4aa9-9971-f83d67764336" providerId="ADAL" clId="{26FDC98F-C701-4F9B-92EE-ECA9F3FDE535}" dt="2022-08-17T11:08:15.814" v="32" actId="26606"/>
          <ac:spMkLst>
            <pc:docMk/>
            <pc:sldMk cId="1763588777" sldId="274"/>
            <ac:spMk id="15" creationId="{352BEC0E-22F8-46D0-9632-375DB541B06C}"/>
          </ac:spMkLst>
        </pc:spChg>
        <pc:spChg chg="del">
          <ac:chgData name="Sheena Lott" userId="2193ee64-32fa-4aa9-9971-f83d67764336" providerId="ADAL" clId="{26FDC98F-C701-4F9B-92EE-ECA9F3FDE535}" dt="2022-08-17T11:08:07.447" v="31"/>
          <ac:spMkLst>
            <pc:docMk/>
            <pc:sldMk cId="1763588777" sldId="274"/>
            <ac:spMk id="18" creationId="{E02F3C71-C981-4614-98EA-D6C494F8091E}"/>
          </ac:spMkLst>
        </pc:spChg>
        <pc:spChg chg="add">
          <ac:chgData name="Sheena Lott" userId="2193ee64-32fa-4aa9-9971-f83d67764336" providerId="ADAL" clId="{26FDC98F-C701-4F9B-92EE-ECA9F3FDE535}" dt="2022-08-17T11:08:15.814" v="32" actId="26606"/>
          <ac:spMkLst>
            <pc:docMk/>
            <pc:sldMk cId="1763588777" sldId="274"/>
            <ac:spMk id="20" creationId="{3FCFB1DE-0B7E-48CC-BA90-B2AB0889F9D6}"/>
          </ac:spMkLst>
        </pc:spChg>
        <pc:picChg chg="mod">
          <ac:chgData name="Sheena Lott" userId="2193ee64-32fa-4aa9-9971-f83d67764336" providerId="ADAL" clId="{26FDC98F-C701-4F9B-92EE-ECA9F3FDE535}" dt="2022-08-17T11:08:15.814" v="32" actId="26606"/>
          <ac:picMkLst>
            <pc:docMk/>
            <pc:sldMk cId="1763588777" sldId="274"/>
            <ac:picMk id="8" creationId="{7149AE7D-BFB1-2255-A427-CEBC9D592C4F}"/>
          </ac:picMkLst>
        </pc:picChg>
        <pc:picChg chg="mod">
          <ac:chgData name="Sheena Lott" userId="2193ee64-32fa-4aa9-9971-f83d67764336" providerId="ADAL" clId="{26FDC98F-C701-4F9B-92EE-ECA9F3FDE535}" dt="2022-08-17T11:08:15.814" v="32" actId="26606"/>
          <ac:picMkLst>
            <pc:docMk/>
            <pc:sldMk cId="1763588777" sldId="274"/>
            <ac:picMk id="13" creationId="{0D981EAD-9454-46D6-8F9C-AC8D3B6351C4}"/>
          </ac:picMkLst>
        </pc:picChg>
      </pc:sldChg>
      <pc:sldChg chg="delSp mod">
        <pc:chgData name="Sheena Lott" userId="2193ee64-32fa-4aa9-9971-f83d67764336" providerId="ADAL" clId="{26FDC98F-C701-4F9B-92EE-ECA9F3FDE535}" dt="2022-08-17T11:07:06.979" v="14" actId="478"/>
        <pc:sldMkLst>
          <pc:docMk/>
          <pc:sldMk cId="909357243" sldId="276"/>
        </pc:sldMkLst>
        <pc:grpChg chg="del">
          <ac:chgData name="Sheena Lott" userId="2193ee64-32fa-4aa9-9971-f83d67764336" providerId="ADAL" clId="{26FDC98F-C701-4F9B-92EE-ECA9F3FDE535}" dt="2022-08-17T11:07:06.979" v="14" actId="478"/>
          <ac:grpSpMkLst>
            <pc:docMk/>
            <pc:sldMk cId="909357243" sldId="276"/>
            <ac:grpSpMk id="4" creationId="{65445117-CB47-49CD-97E6-CCE326E0418E}"/>
          </ac:grpSpMkLst>
        </pc:grpChg>
        <pc:picChg chg="del">
          <ac:chgData name="Sheena Lott" userId="2193ee64-32fa-4aa9-9971-f83d67764336" providerId="ADAL" clId="{26FDC98F-C701-4F9B-92EE-ECA9F3FDE535}" dt="2022-08-17T11:07:06.068" v="13" actId="478"/>
          <ac:picMkLst>
            <pc:docMk/>
            <pc:sldMk cId="909357243" sldId="276"/>
            <ac:picMk id="9" creationId="{24513E8C-AD68-4A04-B4BE-F266D9ECC676}"/>
          </ac:picMkLst>
        </pc:picChg>
      </pc:sldChg>
      <pc:sldChg chg="delSp mod">
        <pc:chgData name="Sheena Lott" userId="2193ee64-32fa-4aa9-9971-f83d67764336" providerId="ADAL" clId="{26FDC98F-C701-4F9B-92EE-ECA9F3FDE535}" dt="2022-08-17T11:07:19.828" v="18" actId="478"/>
        <pc:sldMkLst>
          <pc:docMk/>
          <pc:sldMk cId="2493430911" sldId="277"/>
        </pc:sldMkLst>
        <pc:grpChg chg="del">
          <ac:chgData name="Sheena Lott" userId="2193ee64-32fa-4aa9-9971-f83d67764336" providerId="ADAL" clId="{26FDC98F-C701-4F9B-92EE-ECA9F3FDE535}" dt="2022-08-17T11:07:18.887" v="17" actId="478"/>
          <ac:grpSpMkLst>
            <pc:docMk/>
            <pc:sldMk cId="2493430911" sldId="277"/>
            <ac:grpSpMk id="4" creationId="{65445117-CB47-49CD-97E6-CCE326E0418E}"/>
          </ac:grpSpMkLst>
        </pc:grpChg>
        <pc:picChg chg="del">
          <ac:chgData name="Sheena Lott" userId="2193ee64-32fa-4aa9-9971-f83d67764336" providerId="ADAL" clId="{26FDC98F-C701-4F9B-92EE-ECA9F3FDE535}" dt="2022-08-17T11:07:19.828" v="18" actId="478"/>
          <ac:picMkLst>
            <pc:docMk/>
            <pc:sldMk cId="2493430911" sldId="277"/>
            <ac:picMk id="9" creationId="{24513E8C-AD68-4A04-B4BE-F266D9ECC676}"/>
          </ac:picMkLst>
        </pc:picChg>
      </pc:sldChg>
      <pc:sldChg chg="delSp modSp mod">
        <pc:chgData name="Sheena Lott" userId="2193ee64-32fa-4aa9-9971-f83d67764336" providerId="ADAL" clId="{26FDC98F-C701-4F9B-92EE-ECA9F3FDE535}" dt="2022-08-17T11:07:31.029" v="22" actId="478"/>
        <pc:sldMkLst>
          <pc:docMk/>
          <pc:sldMk cId="1115464867" sldId="278"/>
        </pc:sldMkLst>
        <pc:spChg chg="del">
          <ac:chgData name="Sheena Lott" userId="2193ee64-32fa-4aa9-9971-f83d67764336" providerId="ADAL" clId="{26FDC98F-C701-4F9B-92EE-ECA9F3FDE535}" dt="2022-08-17T11:07:26.457" v="20" actId="478"/>
          <ac:spMkLst>
            <pc:docMk/>
            <pc:sldMk cId="1115464867" sldId="278"/>
            <ac:spMk id="5" creationId="{47268F9B-664B-442A-A63B-5125DB72F59C}"/>
          </ac:spMkLst>
        </pc:spChg>
        <pc:spChg chg="del mod">
          <ac:chgData name="Sheena Lott" userId="2193ee64-32fa-4aa9-9971-f83d67764336" providerId="ADAL" clId="{26FDC98F-C701-4F9B-92EE-ECA9F3FDE535}" dt="2022-08-17T11:07:31.029" v="22" actId="478"/>
          <ac:spMkLst>
            <pc:docMk/>
            <pc:sldMk cId="1115464867" sldId="278"/>
            <ac:spMk id="6" creationId="{FDDFE85B-6AFC-4A9A-89EA-B373A2D9408F}"/>
          </ac:spMkLst>
        </pc:spChg>
        <pc:spChg chg="del mod">
          <ac:chgData name="Sheena Lott" userId="2193ee64-32fa-4aa9-9971-f83d67764336" providerId="ADAL" clId="{26FDC98F-C701-4F9B-92EE-ECA9F3FDE535}" dt="2022-08-17T11:07:28.281" v="21" actId="478"/>
          <ac:spMkLst>
            <pc:docMk/>
            <pc:sldMk cId="1115464867" sldId="278"/>
            <ac:spMk id="7" creationId="{1B7D87B4-9E60-4CE8-91B5-4723E76D8C67}"/>
          </ac:spMkLst>
        </pc:spChg>
        <pc:grpChg chg="del mod">
          <ac:chgData name="Sheena Lott" userId="2193ee64-32fa-4aa9-9971-f83d67764336" providerId="ADAL" clId="{26FDC98F-C701-4F9B-92EE-ECA9F3FDE535}" dt="2022-08-17T11:07:28.281" v="21" actId="478"/>
          <ac:grpSpMkLst>
            <pc:docMk/>
            <pc:sldMk cId="1115464867" sldId="278"/>
            <ac:grpSpMk id="4" creationId="{65445117-CB47-49CD-97E6-CCE326E0418E}"/>
          </ac:grpSpMkLst>
        </pc:grpChg>
        <pc:picChg chg="del">
          <ac:chgData name="Sheena Lott" userId="2193ee64-32fa-4aa9-9971-f83d67764336" providerId="ADAL" clId="{26FDC98F-C701-4F9B-92EE-ECA9F3FDE535}" dt="2022-08-17T11:07:23.796" v="19" actId="478"/>
          <ac:picMkLst>
            <pc:docMk/>
            <pc:sldMk cId="1115464867" sldId="278"/>
            <ac:picMk id="9" creationId="{24513E8C-AD68-4A04-B4BE-F266D9ECC676}"/>
          </ac:picMkLst>
        </pc:picChg>
      </pc:sldChg>
      <pc:sldChg chg="delSp mod">
        <pc:chgData name="Sheena Lott" userId="2193ee64-32fa-4aa9-9971-f83d67764336" providerId="ADAL" clId="{26FDC98F-C701-4F9B-92EE-ECA9F3FDE535}" dt="2022-08-17T11:07:37.227" v="24" actId="478"/>
        <pc:sldMkLst>
          <pc:docMk/>
          <pc:sldMk cId="1677217235" sldId="279"/>
        </pc:sldMkLst>
        <pc:grpChg chg="del">
          <ac:chgData name="Sheena Lott" userId="2193ee64-32fa-4aa9-9971-f83d67764336" providerId="ADAL" clId="{26FDC98F-C701-4F9B-92EE-ECA9F3FDE535}" dt="2022-08-17T11:07:35.676" v="23" actId="478"/>
          <ac:grpSpMkLst>
            <pc:docMk/>
            <pc:sldMk cId="1677217235" sldId="279"/>
            <ac:grpSpMk id="4" creationId="{65445117-CB47-49CD-97E6-CCE326E0418E}"/>
          </ac:grpSpMkLst>
        </pc:grpChg>
        <pc:picChg chg="del">
          <ac:chgData name="Sheena Lott" userId="2193ee64-32fa-4aa9-9971-f83d67764336" providerId="ADAL" clId="{26FDC98F-C701-4F9B-92EE-ECA9F3FDE535}" dt="2022-08-17T11:07:37.227" v="24" actId="478"/>
          <ac:picMkLst>
            <pc:docMk/>
            <pc:sldMk cId="1677217235" sldId="279"/>
            <ac:picMk id="9" creationId="{24513E8C-AD68-4A04-B4BE-F266D9ECC676}"/>
          </ac:picMkLst>
        </pc:picChg>
      </pc:sldChg>
      <pc:sldChg chg="delSp mod">
        <pc:chgData name="Sheena Lott" userId="2193ee64-32fa-4aa9-9971-f83d67764336" providerId="ADAL" clId="{26FDC98F-C701-4F9B-92EE-ECA9F3FDE535}" dt="2022-08-17T11:07:41.762" v="26" actId="478"/>
        <pc:sldMkLst>
          <pc:docMk/>
          <pc:sldMk cId="3154080083" sldId="280"/>
        </pc:sldMkLst>
        <pc:grpChg chg="del">
          <ac:chgData name="Sheena Lott" userId="2193ee64-32fa-4aa9-9971-f83d67764336" providerId="ADAL" clId="{26FDC98F-C701-4F9B-92EE-ECA9F3FDE535}" dt="2022-08-17T11:07:40.830" v="25" actId="478"/>
          <ac:grpSpMkLst>
            <pc:docMk/>
            <pc:sldMk cId="3154080083" sldId="280"/>
            <ac:grpSpMk id="4" creationId="{65445117-CB47-49CD-97E6-CCE326E0418E}"/>
          </ac:grpSpMkLst>
        </pc:grpChg>
        <pc:picChg chg="del">
          <ac:chgData name="Sheena Lott" userId="2193ee64-32fa-4aa9-9971-f83d67764336" providerId="ADAL" clId="{26FDC98F-C701-4F9B-92EE-ECA9F3FDE535}" dt="2022-08-17T11:07:41.762" v="26" actId="478"/>
          <ac:picMkLst>
            <pc:docMk/>
            <pc:sldMk cId="3154080083" sldId="280"/>
            <ac:picMk id="9" creationId="{24513E8C-AD68-4A04-B4BE-F266D9ECC67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17000-0CBE-4370-A269-147AD5147017}" type="datetimeFigureOut">
              <a:rPr lang="en-ZA" smtClean="0"/>
              <a:t>2022/08/17</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A8F2C2-2E1F-40AB-8BE0-0A8FD97C0981}" type="slidenum">
              <a:rPr lang="en-ZA" smtClean="0"/>
              <a:t>‹#›</a:t>
            </a:fld>
            <a:endParaRPr lang="en-ZA"/>
          </a:p>
        </p:txBody>
      </p:sp>
    </p:spTree>
    <p:extLst>
      <p:ext uri="{BB962C8B-B14F-4D97-AF65-F5344CB8AC3E}">
        <p14:creationId xmlns:p14="http://schemas.microsoft.com/office/powerpoint/2010/main" val="927402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1</a:t>
            </a:fld>
            <a:endParaRPr lang="en-ZA"/>
          </a:p>
        </p:txBody>
      </p:sp>
    </p:spTree>
    <p:extLst>
      <p:ext uri="{BB962C8B-B14F-4D97-AF65-F5344CB8AC3E}">
        <p14:creationId xmlns:p14="http://schemas.microsoft.com/office/powerpoint/2010/main" val="77477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10</a:t>
            </a:fld>
            <a:endParaRPr lang="en-ZA"/>
          </a:p>
        </p:txBody>
      </p:sp>
    </p:spTree>
    <p:extLst>
      <p:ext uri="{BB962C8B-B14F-4D97-AF65-F5344CB8AC3E}">
        <p14:creationId xmlns:p14="http://schemas.microsoft.com/office/powerpoint/2010/main" val="1737554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11</a:t>
            </a:fld>
            <a:endParaRPr lang="en-ZA"/>
          </a:p>
        </p:txBody>
      </p:sp>
    </p:spTree>
    <p:extLst>
      <p:ext uri="{BB962C8B-B14F-4D97-AF65-F5344CB8AC3E}">
        <p14:creationId xmlns:p14="http://schemas.microsoft.com/office/powerpoint/2010/main" val="494532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The CHIVA SA team will help assess services for adolescents and youth, identify gaps that exist and support action plans that will improve the quality of SRH services for adolescent and youth that meet the DoH guidelines and Ideal Clinic elements.  Please contact us if you need any additional guidance and support.</a:t>
            </a:r>
          </a:p>
        </p:txBody>
      </p:sp>
      <p:sp>
        <p:nvSpPr>
          <p:cNvPr id="4" name="Slide Number Placeholder 3"/>
          <p:cNvSpPr>
            <a:spLocks noGrp="1"/>
          </p:cNvSpPr>
          <p:nvPr>
            <p:ph type="sldNum" sz="quarter" idx="5"/>
          </p:nvPr>
        </p:nvSpPr>
        <p:spPr/>
        <p:txBody>
          <a:bodyPr/>
          <a:lstStyle/>
          <a:p>
            <a:fld id="{D4A8F2C2-2E1F-40AB-8BE0-0A8FD97C0981}" type="slidenum">
              <a:rPr lang="en-ZA" smtClean="0"/>
              <a:t>12</a:t>
            </a:fld>
            <a:endParaRPr lang="en-ZA"/>
          </a:p>
        </p:txBody>
      </p:sp>
    </p:spTree>
    <p:extLst>
      <p:ext uri="{BB962C8B-B14F-4D97-AF65-F5344CB8AC3E}">
        <p14:creationId xmlns:p14="http://schemas.microsoft.com/office/powerpoint/2010/main" val="341548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2</a:t>
            </a:fld>
            <a:endParaRPr lang="en-ZA"/>
          </a:p>
        </p:txBody>
      </p:sp>
    </p:spTree>
    <p:extLst>
      <p:ext uri="{BB962C8B-B14F-4D97-AF65-F5344CB8AC3E}">
        <p14:creationId xmlns:p14="http://schemas.microsoft.com/office/powerpoint/2010/main" val="968739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3</a:t>
            </a:fld>
            <a:endParaRPr lang="en-ZA"/>
          </a:p>
        </p:txBody>
      </p:sp>
    </p:spTree>
    <p:extLst>
      <p:ext uri="{BB962C8B-B14F-4D97-AF65-F5344CB8AC3E}">
        <p14:creationId xmlns:p14="http://schemas.microsoft.com/office/powerpoint/2010/main" val="246898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4</a:t>
            </a:fld>
            <a:endParaRPr lang="en-ZA"/>
          </a:p>
        </p:txBody>
      </p:sp>
    </p:spTree>
    <p:extLst>
      <p:ext uri="{BB962C8B-B14F-4D97-AF65-F5344CB8AC3E}">
        <p14:creationId xmlns:p14="http://schemas.microsoft.com/office/powerpoint/2010/main" val="1210566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5</a:t>
            </a:fld>
            <a:endParaRPr lang="en-ZA"/>
          </a:p>
        </p:txBody>
      </p:sp>
    </p:spTree>
    <p:extLst>
      <p:ext uri="{BB962C8B-B14F-4D97-AF65-F5344CB8AC3E}">
        <p14:creationId xmlns:p14="http://schemas.microsoft.com/office/powerpoint/2010/main" val="3087643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6</a:t>
            </a:fld>
            <a:endParaRPr lang="en-ZA"/>
          </a:p>
        </p:txBody>
      </p:sp>
    </p:spTree>
    <p:extLst>
      <p:ext uri="{BB962C8B-B14F-4D97-AF65-F5344CB8AC3E}">
        <p14:creationId xmlns:p14="http://schemas.microsoft.com/office/powerpoint/2010/main" val="396658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7</a:t>
            </a:fld>
            <a:endParaRPr lang="en-ZA"/>
          </a:p>
        </p:txBody>
      </p:sp>
    </p:spTree>
    <p:extLst>
      <p:ext uri="{BB962C8B-B14F-4D97-AF65-F5344CB8AC3E}">
        <p14:creationId xmlns:p14="http://schemas.microsoft.com/office/powerpoint/2010/main" val="264424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8</a:t>
            </a:fld>
            <a:endParaRPr lang="en-ZA"/>
          </a:p>
        </p:txBody>
      </p:sp>
    </p:spTree>
    <p:extLst>
      <p:ext uri="{BB962C8B-B14F-4D97-AF65-F5344CB8AC3E}">
        <p14:creationId xmlns:p14="http://schemas.microsoft.com/office/powerpoint/2010/main" val="312914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4A8F2C2-2E1F-40AB-8BE0-0A8FD97C0981}" type="slidenum">
              <a:rPr lang="en-ZA" smtClean="0"/>
              <a:t>9</a:t>
            </a:fld>
            <a:endParaRPr lang="en-ZA"/>
          </a:p>
        </p:txBody>
      </p:sp>
    </p:spTree>
    <p:extLst>
      <p:ext uri="{BB962C8B-B14F-4D97-AF65-F5344CB8AC3E}">
        <p14:creationId xmlns:p14="http://schemas.microsoft.com/office/powerpoint/2010/main" val="566838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9AB10CD6-FF3E-470E-93EE-A310154E9869}" type="datetimeFigureOut">
              <a:rPr lang="en-ZA" smtClean="0"/>
              <a:t>2022/08/17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376216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AB10CD6-FF3E-470E-93EE-A310154E9869}" type="datetimeFigureOut">
              <a:rPr lang="en-ZA" smtClean="0"/>
              <a:t>2022/08/17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113883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AB10CD6-FF3E-470E-93EE-A310154E9869}" type="datetimeFigureOut">
              <a:rPr lang="en-ZA" smtClean="0"/>
              <a:t>2022/08/17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321816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AB10CD6-FF3E-470E-93EE-A310154E9869}" type="datetimeFigureOut">
              <a:rPr lang="en-ZA" smtClean="0"/>
              <a:t>2022/08/17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2368518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B10CD6-FF3E-470E-93EE-A310154E9869}" type="datetimeFigureOut">
              <a:rPr lang="en-ZA" smtClean="0"/>
              <a:t>2022/08/17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187240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9AB10CD6-FF3E-470E-93EE-A310154E9869}" type="datetimeFigureOut">
              <a:rPr lang="en-ZA" smtClean="0"/>
              <a:t>2022/08/17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3117600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9AB10CD6-FF3E-470E-93EE-A310154E9869}" type="datetimeFigureOut">
              <a:rPr lang="en-ZA" smtClean="0"/>
              <a:t>2022/08/17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1170261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9AB10CD6-FF3E-470E-93EE-A310154E9869}" type="datetimeFigureOut">
              <a:rPr lang="en-ZA" smtClean="0"/>
              <a:t>2022/08/17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227147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10CD6-FF3E-470E-93EE-A310154E9869}" type="datetimeFigureOut">
              <a:rPr lang="en-ZA" smtClean="0"/>
              <a:t>2022/08/17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130508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B10CD6-FF3E-470E-93EE-A310154E9869}" type="datetimeFigureOut">
              <a:rPr lang="en-ZA" smtClean="0"/>
              <a:t>2022/08/17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3534467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B10CD6-FF3E-470E-93EE-A310154E9869}" type="datetimeFigureOut">
              <a:rPr lang="en-ZA" smtClean="0"/>
              <a:t>2022/08/17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CFE139F-AB29-4A8D-8482-82EEC3E0166E}" type="slidenum">
              <a:rPr lang="en-ZA" smtClean="0"/>
              <a:t>‹#›</a:t>
            </a:fld>
            <a:endParaRPr lang="en-ZA"/>
          </a:p>
        </p:txBody>
      </p:sp>
    </p:spTree>
    <p:extLst>
      <p:ext uri="{BB962C8B-B14F-4D97-AF65-F5344CB8AC3E}">
        <p14:creationId xmlns:p14="http://schemas.microsoft.com/office/powerpoint/2010/main" val="262722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10CD6-FF3E-470E-93EE-A310154E9869}" type="datetimeFigureOut">
              <a:rPr lang="en-ZA" smtClean="0"/>
              <a:t>2022/08/17</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FE139F-AB29-4A8D-8482-82EEC3E0166E}" type="slidenum">
              <a:rPr lang="en-ZA" smtClean="0"/>
              <a:t>‹#›</a:t>
            </a:fld>
            <a:endParaRPr lang="en-ZA"/>
          </a:p>
        </p:txBody>
      </p:sp>
    </p:spTree>
    <p:extLst>
      <p:ext uri="{BB962C8B-B14F-4D97-AF65-F5344CB8AC3E}">
        <p14:creationId xmlns:p14="http://schemas.microsoft.com/office/powerpoint/2010/main" val="846750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199" y="291090"/>
            <a:ext cx="10515599" cy="932688"/>
          </a:xfrm>
        </p:spPr>
        <p:txBody>
          <a:bodyPr vert="horz" lIns="91440" tIns="45720" rIns="91440" bIns="45720" rtlCol="0" anchor="b">
            <a:normAutofit/>
          </a:bodyPr>
          <a:lstStyle/>
          <a:p>
            <a:pPr algn="l"/>
            <a:r>
              <a:rPr lang="en-US" sz="5400" kern="1200">
                <a:solidFill>
                  <a:schemeClr val="tx1"/>
                </a:solidFill>
                <a:latin typeface="+mj-lt"/>
                <a:ea typeface="+mj-ea"/>
                <a:cs typeface="+mj-cs"/>
              </a:rPr>
              <a:t>iACT Curriculum: Basics of HIV/AIDS</a:t>
            </a:r>
          </a:p>
        </p:txBody>
      </p:sp>
      <p:sp>
        <p:nvSpPr>
          <p:cNvPr id="3" name="TextBox 2">
            <a:extLst>
              <a:ext uri="{FF2B5EF4-FFF2-40B4-BE49-F238E27FC236}">
                <a16:creationId xmlns:a16="http://schemas.microsoft.com/office/drawing/2014/main" id="{DCAEA549-4E61-4384-B766-65F54B648DA7}"/>
              </a:ext>
            </a:extLst>
          </p:cNvPr>
          <p:cNvSpPr txBox="1"/>
          <p:nvPr/>
        </p:nvSpPr>
        <p:spPr>
          <a:xfrm>
            <a:off x="838199" y="1335726"/>
            <a:ext cx="10515599" cy="420624"/>
          </a:xfrm>
          <a:prstGeom prst="rect">
            <a:avLst/>
          </a:prstGeom>
        </p:spPr>
        <p:txBody>
          <a:bodyPr vert="horz" lIns="91440" tIns="45720" rIns="91440" bIns="45720" rtlCol="0">
            <a:normAutofit fontScale="40000" lnSpcReduction="20000"/>
          </a:bodyPr>
          <a:lstStyle/>
          <a:p>
            <a:pPr>
              <a:lnSpc>
                <a:spcPct val="90000"/>
              </a:lnSpc>
              <a:spcBef>
                <a:spcPts val="1000"/>
              </a:spcBef>
            </a:pPr>
            <a:r>
              <a:rPr lang="en-US" sz="600" kern="1200">
                <a:solidFill>
                  <a:schemeClr val="tx1"/>
                </a:solidFill>
                <a:latin typeface="+mn-lt"/>
                <a:ea typeface="+mn-ea"/>
                <a:cs typeface="+mn-cs"/>
              </a:rPr>
              <a:t>Section 1: </a:t>
            </a:r>
          </a:p>
          <a:p>
            <a:pPr>
              <a:lnSpc>
                <a:spcPct val="90000"/>
              </a:lnSpc>
              <a:spcBef>
                <a:spcPts val="1000"/>
              </a:spcBef>
            </a:pPr>
            <a:r>
              <a:rPr lang="en-US" sz="600" kern="1200">
                <a:solidFill>
                  <a:schemeClr val="tx1"/>
                </a:solidFill>
                <a:latin typeface="+mn-lt"/>
                <a:ea typeface="+mn-ea"/>
                <a:cs typeface="+mn-cs"/>
              </a:rPr>
              <a:t>Connecting and Sharing, </a:t>
            </a:r>
          </a:p>
          <a:p>
            <a:pPr>
              <a:lnSpc>
                <a:spcPct val="90000"/>
              </a:lnSpc>
              <a:spcBef>
                <a:spcPts val="1000"/>
              </a:spcBef>
            </a:pPr>
            <a:r>
              <a:rPr lang="en-US" sz="600" kern="1200">
                <a:solidFill>
                  <a:schemeClr val="tx1"/>
                </a:solidFill>
                <a:latin typeface="+mn-lt"/>
                <a:ea typeface="+mn-ea"/>
                <a:cs typeface="+mn-cs"/>
              </a:rPr>
              <a:t>HIV/AIDS Basics </a:t>
            </a:r>
          </a:p>
        </p:txBody>
      </p:sp>
      <p:pic>
        <p:nvPicPr>
          <p:cNvPr id="8" name="Picture 7">
            <a:extLst>
              <a:ext uri="{FF2B5EF4-FFF2-40B4-BE49-F238E27FC236}">
                <a16:creationId xmlns:a16="http://schemas.microsoft.com/office/drawing/2014/main" id="{AE7C3CD5-287B-CE9A-DB21-0CE7998582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467401"/>
            <a:ext cx="10515599" cy="3233546"/>
          </a:xfrm>
          <a:prstGeom prst="rect">
            <a:avLst/>
          </a:prstGeom>
        </p:spPr>
      </p:pic>
      <p:grpSp>
        <p:nvGrpSpPr>
          <p:cNvPr id="4" name="Group 3">
            <a:extLst>
              <a:ext uri="{FF2B5EF4-FFF2-40B4-BE49-F238E27FC236}">
                <a16:creationId xmlns:a16="http://schemas.microsoft.com/office/drawing/2014/main" id="{76B5155E-858A-42E8-9341-72DDD07E5517}"/>
              </a:ext>
            </a:extLst>
          </p:cNvPr>
          <p:cNvGrpSpPr>
            <a:grpSpLocks/>
          </p:cNvGrpSpPr>
          <p:nvPr/>
        </p:nvGrpSpPr>
        <p:grpSpPr bwMode="auto">
          <a:xfrm>
            <a:off x="11841162" y="0"/>
            <a:ext cx="350838" cy="6858000"/>
            <a:chOff x="8792582" y="-2"/>
            <a:chExt cx="351419" cy="6858002"/>
          </a:xfrm>
        </p:grpSpPr>
        <p:sp>
          <p:nvSpPr>
            <p:cNvPr id="5" name="Rectangle 4">
              <a:extLst>
                <a:ext uri="{FF2B5EF4-FFF2-40B4-BE49-F238E27FC236}">
                  <a16:creationId xmlns:a16="http://schemas.microsoft.com/office/drawing/2014/main" id="{994DD107-ABA7-45C5-93F0-4ABFA25913B2}"/>
                </a:ext>
              </a:extLst>
            </p:cNvPr>
            <p:cNvSpPr>
              <a:spLocks noChangeArrowheads="1"/>
            </p:cNvSpPr>
            <p:nvPr/>
          </p:nvSpPr>
          <p:spPr bwMode="auto">
            <a:xfrm rot="5400000">
              <a:off x="7724487" y="1071274"/>
              <a:ext cx="2490789" cy="348238"/>
            </a:xfrm>
            <a:prstGeom prst="rect">
              <a:avLst/>
            </a:prstGeom>
            <a:solidFill>
              <a:srgbClr val="13992D"/>
            </a:solidFill>
            <a:ln>
              <a:noFill/>
            </a:ln>
            <a:effectLst/>
            <a:extLst>
              <a:ext uri="{91240B29-F687-4F45-9708-019B960494DF}">
                <a14:hiddenLine xmlns:a14="http://schemas.microsoft.com/office/drawing/2010/main" w="19050">
                  <a:solidFill>
                    <a:srgbClr val="4A7EBB"/>
                  </a:solidFill>
                  <a:miter lim="800000"/>
                  <a:headEnd/>
                  <a:tailEnd/>
                </a14:hiddenLine>
              </a:ext>
              <a:ext uri="{AF507438-7753-43E0-B8FC-AC1667EBCBE1}">
                <a14:hiddenEffects xmlns:a14="http://schemas.microsoft.com/office/drawing/2010/main">
                  <a:effectLst>
                    <a:outerShdw blurRad="38100" dist="25400" dir="5400000" algn="ctr" rotWithShape="0">
                      <a:srgbClr val="808080">
                        <a:alpha val="35001"/>
                      </a:srgbClr>
                    </a:outerShdw>
                  </a:effectLst>
                </a14:hiddenEffects>
              </a:ext>
            </a:extLst>
          </p:spPr>
          <p:txBody>
            <a:bodyPr tIns="91440" bIns="91440"/>
            <a:lstStyle/>
            <a:p>
              <a:pPr defTabSz="457200">
                <a:defRPr/>
              </a:pPr>
              <a:endParaRPr lang="en-US">
                <a:solidFill>
                  <a:prstClr val="black"/>
                </a:solidFill>
                <a:ea typeface="MS PGothic" pitchFamily="34" charset="-128"/>
              </a:endParaRPr>
            </a:p>
          </p:txBody>
        </p:sp>
        <p:sp>
          <p:nvSpPr>
            <p:cNvPr id="6" name="Rectangle 5">
              <a:extLst>
                <a:ext uri="{FF2B5EF4-FFF2-40B4-BE49-F238E27FC236}">
                  <a16:creationId xmlns:a16="http://schemas.microsoft.com/office/drawing/2014/main" id="{6173E84D-48E3-4246-9839-C385B0C7DBFE}"/>
                </a:ext>
              </a:extLst>
            </p:cNvPr>
            <p:cNvSpPr>
              <a:spLocks noChangeArrowheads="1"/>
            </p:cNvSpPr>
            <p:nvPr/>
          </p:nvSpPr>
          <p:spPr bwMode="auto">
            <a:xfrm rot="5400000">
              <a:off x="8260266" y="3023105"/>
              <a:ext cx="1416050" cy="351418"/>
            </a:xfrm>
            <a:prstGeom prst="rect">
              <a:avLst/>
            </a:prstGeom>
            <a:solidFill>
              <a:srgbClr val="262626"/>
            </a:solidFill>
            <a:ln>
              <a:noFill/>
            </a:ln>
            <a:effectLst/>
            <a:extLst>
              <a:ext uri="{91240B29-F687-4F45-9708-019B960494DF}">
                <a14:hiddenLine xmlns:a14="http://schemas.microsoft.com/office/drawing/2010/main" w="19050">
                  <a:solidFill>
                    <a:srgbClr val="4A7EBB"/>
                  </a:solidFill>
                  <a:miter lim="800000"/>
                  <a:headEnd/>
                  <a:tailEnd/>
                </a14:hiddenLine>
              </a:ext>
              <a:ext uri="{AF507438-7753-43E0-B8FC-AC1667EBCBE1}">
                <a14:hiddenEffects xmlns:a14="http://schemas.microsoft.com/office/drawing/2010/main">
                  <a:effectLst>
                    <a:outerShdw blurRad="38100" dist="25400" dir="5400000" algn="ctr" rotWithShape="0">
                      <a:srgbClr val="808080">
                        <a:alpha val="35001"/>
                      </a:srgbClr>
                    </a:outerShdw>
                  </a:effectLst>
                </a14:hiddenEffects>
              </a:ext>
            </a:extLst>
          </p:spPr>
          <p:txBody>
            <a:bodyPr tIns="91440" bIns="91440"/>
            <a:lstStyle/>
            <a:p>
              <a:pPr defTabSz="457200">
                <a:defRPr/>
              </a:pPr>
              <a:endParaRPr lang="en-US">
                <a:solidFill>
                  <a:prstClr val="black"/>
                </a:solidFill>
                <a:ea typeface="MS PGothic" pitchFamily="34" charset="-128"/>
              </a:endParaRPr>
            </a:p>
          </p:txBody>
        </p:sp>
        <p:sp>
          <p:nvSpPr>
            <p:cNvPr id="7" name="Rectangle 6">
              <a:extLst>
                <a:ext uri="{FF2B5EF4-FFF2-40B4-BE49-F238E27FC236}">
                  <a16:creationId xmlns:a16="http://schemas.microsoft.com/office/drawing/2014/main" id="{90AF9C8A-51E9-41E7-B316-099E20D21167}"/>
                </a:ext>
              </a:extLst>
            </p:cNvPr>
            <p:cNvSpPr>
              <a:spLocks noChangeArrowheads="1"/>
            </p:cNvSpPr>
            <p:nvPr/>
          </p:nvSpPr>
          <p:spPr bwMode="auto">
            <a:xfrm rot="5400000" flipV="1">
              <a:off x="7492710" y="5206710"/>
              <a:ext cx="2951163" cy="351418"/>
            </a:xfrm>
            <a:prstGeom prst="rect">
              <a:avLst/>
            </a:prstGeom>
            <a:solidFill>
              <a:srgbClr val="32D1F0"/>
            </a:solidFill>
            <a:ln>
              <a:noFill/>
            </a:ln>
            <a:effectLst/>
            <a:extLst>
              <a:ext uri="{91240B29-F687-4F45-9708-019B960494DF}">
                <a14:hiddenLine xmlns:a14="http://schemas.microsoft.com/office/drawing/2010/main" w="19050">
                  <a:solidFill>
                    <a:srgbClr val="4A7EBB"/>
                  </a:solidFill>
                  <a:miter lim="800000"/>
                  <a:headEnd/>
                  <a:tailEnd/>
                </a14:hiddenLine>
              </a:ext>
              <a:ext uri="{AF507438-7753-43E0-B8FC-AC1667EBCBE1}">
                <a14:hiddenEffects xmlns:a14="http://schemas.microsoft.com/office/drawing/2010/main">
                  <a:effectLst>
                    <a:outerShdw blurRad="38100" dist="25400" dir="5400000" algn="ctr" rotWithShape="0">
                      <a:srgbClr val="808080">
                        <a:alpha val="35001"/>
                      </a:srgbClr>
                    </a:outerShdw>
                  </a:effectLst>
                </a14:hiddenEffects>
              </a:ext>
            </a:extLst>
          </p:spPr>
          <p:txBody>
            <a:bodyPr tIns="91440" bIns="91440"/>
            <a:lstStyle/>
            <a:p>
              <a:pPr defTabSz="457200">
                <a:defRPr/>
              </a:pPr>
              <a:endParaRPr lang="en-US">
                <a:solidFill>
                  <a:prstClr val="black"/>
                </a:solidFill>
                <a:ea typeface="MS PGothic" pitchFamily="34" charset="-128"/>
              </a:endParaRPr>
            </a:p>
          </p:txBody>
        </p:sp>
      </p:grpSp>
    </p:spTree>
    <p:extLst>
      <p:ext uri="{BB962C8B-B14F-4D97-AF65-F5344CB8AC3E}">
        <p14:creationId xmlns:p14="http://schemas.microsoft.com/office/powerpoint/2010/main" val="1964923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normAutofit/>
          </a:bodyPr>
          <a:lstStyle/>
          <a:p>
            <a:r>
              <a:rPr lang="en-ZA" dirty="0"/>
              <a:t>Sexually Transmitted Diseases</a:t>
            </a:r>
          </a:p>
        </p:txBody>
      </p:sp>
      <p:sp>
        <p:nvSpPr>
          <p:cNvPr id="14" name="TextBox 13">
            <a:extLst>
              <a:ext uri="{FF2B5EF4-FFF2-40B4-BE49-F238E27FC236}">
                <a16:creationId xmlns:a16="http://schemas.microsoft.com/office/drawing/2014/main" id="{E40C6D4D-9EF6-4532-91AC-28BDD822325B}"/>
              </a:ext>
            </a:extLst>
          </p:cNvPr>
          <p:cNvSpPr txBox="1"/>
          <p:nvPr/>
        </p:nvSpPr>
        <p:spPr>
          <a:xfrm>
            <a:off x="444392" y="1391250"/>
            <a:ext cx="10292316" cy="5464060"/>
          </a:xfrm>
          <a:prstGeom prst="rect">
            <a:avLst/>
          </a:prstGeom>
          <a:noFill/>
        </p:spPr>
        <p:txBody>
          <a:bodyPr wrap="square" rtlCol="0">
            <a:spAutoFit/>
          </a:bodyPr>
          <a:lstStyle/>
          <a:p>
            <a:pPr>
              <a:lnSpc>
                <a:spcPct val="90000"/>
              </a:lnSpc>
              <a:spcBef>
                <a:spcPts val="1000"/>
              </a:spcBef>
            </a:pPr>
            <a:r>
              <a:rPr lang="en-GB" sz="2200" b="1" i="0" u="none" strike="noStrike" baseline="0" dirty="0">
                <a:solidFill>
                  <a:srgbClr val="000000"/>
                </a:solidFill>
                <a:latin typeface="Frutiger 45 Light"/>
              </a:rPr>
              <a:t>• Ask: </a:t>
            </a:r>
            <a:r>
              <a:rPr lang="en-GB" sz="2200" b="0" i="1" u="none" strike="noStrike" baseline="0" dirty="0">
                <a:solidFill>
                  <a:srgbClr val="000000"/>
                </a:solidFill>
                <a:latin typeface="Frutiger 55 Roman"/>
              </a:rPr>
              <a:t>“What is an STI?” </a:t>
            </a:r>
            <a:endParaRPr lang="en-GB" sz="2200" b="0" i="0" u="none" strike="noStrike" baseline="0" dirty="0">
              <a:solidFill>
                <a:srgbClr val="000000"/>
              </a:solidFill>
              <a:latin typeface="Frutiger 55 Roman"/>
            </a:endParaRPr>
          </a:p>
          <a:p>
            <a:pPr>
              <a:lnSpc>
                <a:spcPct val="90000"/>
              </a:lnSpc>
              <a:spcBef>
                <a:spcPts val="1000"/>
              </a:spcBef>
            </a:pPr>
            <a:r>
              <a:rPr lang="en-ZA" sz="2200" b="1" i="0" u="none" strike="noStrike" baseline="0" dirty="0">
                <a:solidFill>
                  <a:srgbClr val="000000"/>
                </a:solidFill>
                <a:latin typeface="Frutiger 45 Light"/>
              </a:rPr>
              <a:t>• Explain: </a:t>
            </a:r>
            <a:endParaRPr lang="en-ZA" sz="2200" b="0" i="0" u="none" strike="noStrike" baseline="0" dirty="0">
              <a:solidFill>
                <a:srgbClr val="000000"/>
              </a:solidFill>
              <a:latin typeface="Frutiger 45 Light"/>
            </a:endParaRPr>
          </a:p>
          <a:p>
            <a:pPr>
              <a:lnSpc>
                <a:spcPct val="90000"/>
              </a:lnSpc>
              <a:spcBef>
                <a:spcPts val="1000"/>
              </a:spcBef>
            </a:pPr>
            <a:r>
              <a:rPr lang="en-ZA" sz="2200" b="0" i="0" u="none" strike="noStrike" baseline="0" dirty="0">
                <a:solidFill>
                  <a:srgbClr val="000000"/>
                </a:solidFill>
                <a:latin typeface="Frutiger 55 Roman"/>
              </a:rPr>
              <a:t>– Sexually Transmitted Infection. </a:t>
            </a:r>
          </a:p>
          <a:p>
            <a:pPr>
              <a:lnSpc>
                <a:spcPct val="90000"/>
              </a:lnSpc>
              <a:spcBef>
                <a:spcPts val="1000"/>
              </a:spcBef>
            </a:pPr>
            <a:r>
              <a:rPr lang="en-GB" sz="2200" b="0" i="0" u="none" strike="noStrike" baseline="0" dirty="0">
                <a:solidFill>
                  <a:srgbClr val="000000"/>
                </a:solidFill>
                <a:latin typeface="Frutiger 55 Roman"/>
              </a:rPr>
              <a:t>– Chlamydia, Gonorrhoea, Herpes, HIV, HPV, Syphilis, Trichomoniasis, Hepatitis B. </a:t>
            </a:r>
          </a:p>
          <a:p>
            <a:pPr>
              <a:lnSpc>
                <a:spcPct val="90000"/>
              </a:lnSpc>
              <a:spcBef>
                <a:spcPts val="1000"/>
              </a:spcBef>
            </a:pPr>
            <a:r>
              <a:rPr lang="en-GB" sz="2200" b="1" i="0" u="none" strike="noStrike" baseline="0" dirty="0">
                <a:solidFill>
                  <a:srgbClr val="000000"/>
                </a:solidFill>
                <a:latin typeface="Frutiger 45 Light"/>
              </a:rPr>
              <a:t>• Say: </a:t>
            </a:r>
            <a:r>
              <a:rPr lang="en-GB" sz="2200" b="0" i="1" u="none" strike="noStrike" baseline="0" dirty="0">
                <a:solidFill>
                  <a:srgbClr val="000000"/>
                </a:solidFill>
                <a:latin typeface="Frutiger 55 Roman"/>
              </a:rPr>
              <a:t>“Many STIs do not have symptoms </a:t>
            </a:r>
            <a:endParaRPr lang="en-GB" sz="2200" b="0" i="0" u="none" strike="noStrike" baseline="0" dirty="0">
              <a:solidFill>
                <a:srgbClr val="000000"/>
              </a:solidFill>
              <a:latin typeface="Frutiger 55 Roman"/>
            </a:endParaRPr>
          </a:p>
          <a:p>
            <a:pPr>
              <a:lnSpc>
                <a:spcPct val="90000"/>
              </a:lnSpc>
              <a:spcBef>
                <a:spcPts val="1000"/>
              </a:spcBef>
            </a:pPr>
            <a:r>
              <a:rPr lang="en-GB" sz="2200" b="0" i="1" u="none" strike="noStrike" baseline="0" dirty="0">
                <a:solidFill>
                  <a:srgbClr val="000000"/>
                </a:solidFill>
                <a:latin typeface="Frutiger 55 Roman"/>
              </a:rPr>
              <a:t>– You can have more than one at a time. </a:t>
            </a:r>
            <a:endParaRPr lang="en-GB" sz="2200" b="0" i="0" u="none" strike="noStrike" baseline="0" dirty="0">
              <a:solidFill>
                <a:srgbClr val="000000"/>
              </a:solidFill>
              <a:latin typeface="Frutiger 55 Roman"/>
            </a:endParaRPr>
          </a:p>
          <a:p>
            <a:pPr>
              <a:lnSpc>
                <a:spcPct val="90000"/>
              </a:lnSpc>
              <a:spcBef>
                <a:spcPts val="1000"/>
              </a:spcBef>
            </a:pPr>
            <a:r>
              <a:rPr lang="en-GB" sz="2200" b="0" i="1" u="none" strike="noStrike" baseline="0" dirty="0">
                <a:solidFill>
                  <a:srgbClr val="000000"/>
                </a:solidFill>
                <a:latin typeface="Frutiger 55 Roman"/>
              </a:rPr>
              <a:t>– You can get them again after treatment. </a:t>
            </a:r>
            <a:endParaRPr lang="en-GB" sz="2200" b="0" i="0" u="none" strike="noStrike" baseline="0" dirty="0">
              <a:solidFill>
                <a:srgbClr val="000000"/>
              </a:solidFill>
              <a:latin typeface="Frutiger 55 Roman"/>
            </a:endParaRPr>
          </a:p>
          <a:p>
            <a:pPr>
              <a:lnSpc>
                <a:spcPct val="90000"/>
              </a:lnSpc>
              <a:spcBef>
                <a:spcPts val="1000"/>
              </a:spcBef>
            </a:pPr>
            <a:r>
              <a:rPr lang="en-GB" sz="2200" b="0" i="1" u="none" strike="noStrike" baseline="0" dirty="0">
                <a:solidFill>
                  <a:srgbClr val="000000"/>
                </a:solidFill>
                <a:latin typeface="Frutiger 55 Roman"/>
              </a:rPr>
              <a:t>– STIs should be treated – especially for pregnant women and people with HIV.” </a:t>
            </a:r>
            <a:endParaRPr lang="en-GB" sz="2200" b="0" i="0" u="none" strike="noStrike" baseline="0" dirty="0">
              <a:solidFill>
                <a:srgbClr val="000000"/>
              </a:solidFill>
              <a:latin typeface="Frutiger 55 Roman"/>
            </a:endParaRPr>
          </a:p>
          <a:p>
            <a:pPr>
              <a:lnSpc>
                <a:spcPct val="90000"/>
              </a:lnSpc>
              <a:spcBef>
                <a:spcPts val="1000"/>
              </a:spcBef>
            </a:pPr>
            <a:r>
              <a:rPr lang="en-GB" sz="2200" b="1" i="0" u="none" strike="noStrike" baseline="0" dirty="0">
                <a:solidFill>
                  <a:srgbClr val="000000"/>
                </a:solidFill>
                <a:latin typeface="Frutiger 45 Light"/>
              </a:rPr>
              <a:t>• Say: </a:t>
            </a:r>
            <a:r>
              <a:rPr lang="en-GB" sz="2200" b="0" i="1" u="none" strike="noStrike" baseline="0" dirty="0">
                <a:solidFill>
                  <a:srgbClr val="000000"/>
                </a:solidFill>
                <a:latin typeface="Frutiger 55 Roman"/>
              </a:rPr>
              <a:t>“If you are HIV-positive, it is important to understand common STI symptoms and seek treatment when needed. </a:t>
            </a:r>
            <a:endParaRPr lang="en-GB" sz="2200" b="0" i="0" u="none" strike="noStrike" baseline="0" dirty="0">
              <a:solidFill>
                <a:srgbClr val="000000"/>
              </a:solidFill>
              <a:latin typeface="Frutiger 55 Roman"/>
            </a:endParaRPr>
          </a:p>
          <a:p>
            <a:pPr>
              <a:lnSpc>
                <a:spcPct val="90000"/>
              </a:lnSpc>
              <a:spcBef>
                <a:spcPts val="1000"/>
              </a:spcBef>
            </a:pPr>
            <a:r>
              <a:rPr lang="en-GB" sz="2200" b="0" i="1" u="none" strike="noStrike" baseline="0" dirty="0">
                <a:solidFill>
                  <a:srgbClr val="000000"/>
                </a:solidFill>
                <a:latin typeface="Frutiger 55 Roman"/>
              </a:rPr>
              <a:t>– You can have HIV and a STI at the same time </a:t>
            </a:r>
            <a:endParaRPr lang="en-GB" sz="2200" b="0" i="0" u="none" strike="noStrike" baseline="0" dirty="0">
              <a:solidFill>
                <a:srgbClr val="000000"/>
              </a:solidFill>
              <a:latin typeface="Frutiger 55 Roman"/>
            </a:endParaRPr>
          </a:p>
          <a:p>
            <a:pPr>
              <a:lnSpc>
                <a:spcPct val="90000"/>
              </a:lnSpc>
              <a:spcBef>
                <a:spcPts val="1000"/>
              </a:spcBef>
            </a:pPr>
            <a:r>
              <a:rPr lang="en-GB" sz="2200" b="0" i="1" u="none" strike="noStrike" baseline="0" dirty="0">
                <a:solidFill>
                  <a:srgbClr val="000000"/>
                </a:solidFill>
                <a:latin typeface="Frutiger 55 Roman"/>
              </a:rPr>
              <a:t>– Having HIV can make STI symptoms worse </a:t>
            </a:r>
            <a:endParaRPr lang="en-GB" sz="2200" b="0" i="0" u="none" strike="noStrike" baseline="0" dirty="0">
              <a:solidFill>
                <a:srgbClr val="000000"/>
              </a:solidFill>
              <a:latin typeface="Frutiger 55 Roman"/>
            </a:endParaRPr>
          </a:p>
          <a:p>
            <a:pPr>
              <a:lnSpc>
                <a:spcPct val="90000"/>
              </a:lnSpc>
              <a:spcBef>
                <a:spcPts val="1000"/>
              </a:spcBef>
            </a:pPr>
            <a:r>
              <a:rPr lang="en-GB" sz="2200" b="0" i="1" u="none" strike="noStrike" baseline="0" dirty="0">
                <a:solidFill>
                  <a:srgbClr val="000000"/>
                </a:solidFill>
                <a:latin typeface="Frutiger 55 Roman"/>
              </a:rPr>
              <a:t>– Having a STI can increase the risk of HIV infection” </a:t>
            </a:r>
            <a:endParaRPr lang="en-ZA" sz="2200" dirty="0"/>
          </a:p>
        </p:txBody>
      </p:sp>
    </p:spTree>
    <p:extLst>
      <p:ext uri="{BB962C8B-B14F-4D97-AF65-F5344CB8AC3E}">
        <p14:creationId xmlns:p14="http://schemas.microsoft.com/office/powerpoint/2010/main" val="1677217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normAutofit/>
          </a:bodyPr>
          <a:lstStyle/>
          <a:p>
            <a:r>
              <a:rPr lang="en-ZA" dirty="0"/>
              <a:t>In conclusion </a:t>
            </a:r>
          </a:p>
        </p:txBody>
      </p:sp>
      <p:sp>
        <p:nvSpPr>
          <p:cNvPr id="3" name="TextBox 2">
            <a:extLst>
              <a:ext uri="{FF2B5EF4-FFF2-40B4-BE49-F238E27FC236}">
                <a16:creationId xmlns:a16="http://schemas.microsoft.com/office/drawing/2014/main" id="{FDB243DC-8955-4DAD-B78B-896161836DF2}"/>
              </a:ext>
            </a:extLst>
          </p:cNvPr>
          <p:cNvSpPr txBox="1"/>
          <p:nvPr/>
        </p:nvSpPr>
        <p:spPr>
          <a:xfrm>
            <a:off x="556035" y="2105247"/>
            <a:ext cx="10650681" cy="3785652"/>
          </a:xfrm>
          <a:prstGeom prst="rect">
            <a:avLst/>
          </a:prstGeom>
          <a:noFill/>
        </p:spPr>
        <p:txBody>
          <a:bodyPr wrap="square" rtlCol="0">
            <a:spAutoFit/>
          </a:bodyPr>
          <a:lstStyle/>
          <a:p>
            <a:r>
              <a:rPr lang="en-GB" sz="2400" b="0" i="0" u="none" strike="noStrike" baseline="0" dirty="0">
                <a:solidFill>
                  <a:srgbClr val="000000"/>
                </a:solidFill>
                <a:latin typeface="Frutiger 55 Roman"/>
              </a:rPr>
              <a:t>Key points to repeat: </a:t>
            </a:r>
          </a:p>
          <a:p>
            <a:endParaRPr lang="en-GB" sz="2400" b="0" i="0" u="none" strike="noStrike" baseline="0" dirty="0">
              <a:solidFill>
                <a:srgbClr val="000000"/>
              </a:solidFill>
              <a:latin typeface="Frutiger 55 Roman"/>
            </a:endParaRPr>
          </a:p>
          <a:p>
            <a:r>
              <a:rPr lang="en-GB" sz="2400" b="0" i="1" u="none" strike="noStrike" baseline="0" dirty="0">
                <a:solidFill>
                  <a:srgbClr val="000000"/>
                </a:solidFill>
                <a:latin typeface="Frutiger 55 Roman"/>
              </a:rPr>
              <a:t>– We can be happy and healthy with HIV. </a:t>
            </a:r>
            <a:endParaRPr lang="en-GB" sz="2400" b="0" i="0" u="none" strike="noStrike" baseline="0" dirty="0">
              <a:solidFill>
                <a:srgbClr val="000000"/>
              </a:solidFill>
              <a:latin typeface="Frutiger 55 Roman"/>
            </a:endParaRPr>
          </a:p>
          <a:p>
            <a:r>
              <a:rPr lang="en-GB" sz="2400" b="0" i="1" u="none" strike="noStrike" baseline="0" dirty="0">
                <a:solidFill>
                  <a:srgbClr val="000000"/>
                </a:solidFill>
                <a:latin typeface="Frutiger 55 Roman"/>
              </a:rPr>
              <a:t>– We should see our doctors regularly to get our CD4 counts and viral loads checked every year or every 3 months if you are considered high risk or request to be tested. </a:t>
            </a:r>
            <a:endParaRPr lang="en-GB" sz="2400" b="0" i="0" u="none" strike="noStrike" baseline="0" dirty="0">
              <a:solidFill>
                <a:srgbClr val="000000"/>
              </a:solidFill>
              <a:latin typeface="Frutiger 55 Roman"/>
            </a:endParaRPr>
          </a:p>
          <a:p>
            <a:r>
              <a:rPr lang="en-GB" sz="2400" b="0" i="1" u="none" strike="noStrike" baseline="0" dirty="0">
                <a:solidFill>
                  <a:srgbClr val="000000"/>
                </a:solidFill>
                <a:latin typeface="Frutiger 55 Roman"/>
              </a:rPr>
              <a:t>– We want our CD4 counts above 350 to keep our immune system strong and avoid OIs. </a:t>
            </a:r>
          </a:p>
          <a:p>
            <a:endParaRPr lang="en-GB" sz="2400" b="0" i="0" u="none" strike="noStrike" baseline="0" dirty="0">
              <a:solidFill>
                <a:srgbClr val="000000"/>
              </a:solidFill>
              <a:latin typeface="Frutiger 55 Roman"/>
            </a:endParaRPr>
          </a:p>
          <a:p>
            <a:pPr algn="ctr"/>
            <a:r>
              <a:rPr lang="en-GB" sz="2400" b="0" i="1" u="none" strike="noStrike" baseline="0" dirty="0">
                <a:solidFill>
                  <a:srgbClr val="000000"/>
                </a:solidFill>
                <a:latin typeface="Frutiger 55 Roman"/>
              </a:rPr>
              <a:t>“Let us envision our CD4s staying up and viral loads staying down. If you are experiencing symptoms, it is important to get a check-up.”</a:t>
            </a:r>
            <a:endParaRPr lang="en-ZA" sz="2400" dirty="0"/>
          </a:p>
        </p:txBody>
      </p:sp>
    </p:spTree>
    <p:extLst>
      <p:ext uri="{BB962C8B-B14F-4D97-AF65-F5344CB8AC3E}">
        <p14:creationId xmlns:p14="http://schemas.microsoft.com/office/powerpoint/2010/main" val="3154080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7">
            <a:extLst>
              <a:ext uri="{FF2B5EF4-FFF2-40B4-BE49-F238E27FC236}">
                <a16:creationId xmlns:a16="http://schemas.microsoft.com/office/drawing/2014/main" id="{352BEC0E-22F8-46D0-9632-375DB541B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329184"/>
            <a:ext cx="6894576" cy="1783080"/>
          </a:xfrm>
        </p:spPr>
        <p:txBody>
          <a:bodyPr anchor="b">
            <a:normAutofit/>
          </a:bodyPr>
          <a:lstStyle/>
          <a:p>
            <a:r>
              <a:rPr lang="en-ZA" sz="5400"/>
              <a:t>Thank You </a:t>
            </a:r>
          </a:p>
        </p:txBody>
      </p:sp>
      <p:sp>
        <p:nvSpPr>
          <p:cNvPr id="20"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952"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40080" y="2706624"/>
            <a:ext cx="6894576" cy="3483864"/>
          </a:xfrm>
        </p:spPr>
        <p:txBody>
          <a:bodyPr>
            <a:normAutofit/>
          </a:bodyPr>
          <a:lstStyle/>
          <a:p>
            <a:pPr marL="0" indent="0">
              <a:buNone/>
            </a:pPr>
            <a:r>
              <a:rPr lang="en-ZA" sz="2200">
                <a:latin typeface="+mj-lt"/>
              </a:rPr>
              <a:t>Please feel free to contact us should you have any questions:</a:t>
            </a:r>
          </a:p>
          <a:p>
            <a:pPr marL="0" indent="0">
              <a:buNone/>
            </a:pPr>
            <a:endParaRPr lang="en-ZA" sz="2200">
              <a:latin typeface="+mj-lt"/>
            </a:endParaRPr>
          </a:p>
          <a:p>
            <a:pPr marL="0" indent="0">
              <a:buNone/>
            </a:pPr>
            <a:endParaRPr lang="en-ZA" sz="2200">
              <a:latin typeface="+mj-lt"/>
            </a:endParaRPr>
          </a:p>
          <a:p>
            <a:pPr marL="0" indent="0">
              <a:buNone/>
            </a:pPr>
            <a:r>
              <a:rPr lang="en-ZA" sz="2200">
                <a:latin typeface="+mj-lt"/>
              </a:rPr>
              <a:t>info@chiva-africa.org </a:t>
            </a:r>
          </a:p>
          <a:p>
            <a:pPr marL="0" indent="0">
              <a:buNone/>
            </a:pPr>
            <a:endParaRPr lang="en-ZA" sz="2200">
              <a:latin typeface="+mj-lt"/>
            </a:endParaRPr>
          </a:p>
          <a:p>
            <a:pPr marL="0" indent="0">
              <a:buNone/>
            </a:pPr>
            <a:r>
              <a:rPr lang="en-ZA" sz="2200">
                <a:latin typeface="+mj-lt"/>
              </a:rPr>
              <a:t>+27 (0) 83 500 7222</a:t>
            </a:r>
          </a:p>
        </p:txBody>
      </p:sp>
      <p:pic>
        <p:nvPicPr>
          <p:cNvPr id="13" name="Picture 12" descr="A person posing for the camera&#10;&#10;Description automatically generated">
            <a:extLst>
              <a:ext uri="{FF2B5EF4-FFF2-40B4-BE49-F238E27FC236}">
                <a16:creationId xmlns:a16="http://schemas.microsoft.com/office/drawing/2014/main" id="{0D981EAD-9454-46D6-8F9C-AC8D3B6351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3840" y="717154"/>
            <a:ext cx="4014216" cy="2654027"/>
          </a:xfrm>
          <a:prstGeom prst="rect">
            <a:avLst/>
          </a:prstGeom>
        </p:spPr>
      </p:pic>
      <p:pic>
        <p:nvPicPr>
          <p:cNvPr id="8" name="Picture 7">
            <a:extLst>
              <a:ext uri="{FF2B5EF4-FFF2-40B4-BE49-F238E27FC236}">
                <a16:creationId xmlns:a16="http://schemas.microsoft.com/office/drawing/2014/main" id="{7149AE7D-BFB1-2255-A427-CEBC9D592C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63840" y="4552955"/>
            <a:ext cx="3995928" cy="1228747"/>
          </a:xfrm>
          <a:prstGeom prst="rect">
            <a:avLst/>
          </a:prstGeom>
        </p:spPr>
      </p:pic>
    </p:spTree>
    <p:extLst>
      <p:ext uri="{BB962C8B-B14F-4D97-AF65-F5344CB8AC3E}">
        <p14:creationId xmlns:p14="http://schemas.microsoft.com/office/powerpoint/2010/main" val="176358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normAutofit/>
          </a:bodyPr>
          <a:lstStyle/>
          <a:p>
            <a:r>
              <a:rPr lang="en-ZA" dirty="0"/>
              <a:t>Objectives </a:t>
            </a:r>
          </a:p>
        </p:txBody>
      </p:sp>
      <p:sp>
        <p:nvSpPr>
          <p:cNvPr id="3" name="Content Placeholder 2"/>
          <p:cNvSpPr>
            <a:spLocks noGrp="1"/>
          </p:cNvSpPr>
          <p:nvPr>
            <p:ph idx="1"/>
          </p:nvPr>
        </p:nvSpPr>
        <p:spPr>
          <a:xfrm>
            <a:off x="304800" y="1825624"/>
            <a:ext cx="11049000" cy="4692133"/>
          </a:xfrm>
        </p:spPr>
        <p:txBody>
          <a:bodyPr>
            <a:normAutofit/>
          </a:bodyPr>
          <a:lstStyle/>
          <a:p>
            <a:pPr>
              <a:buFont typeface="Wingdings" panose="05000000000000000000" pitchFamily="2" charset="2"/>
              <a:buChar char="§"/>
            </a:pPr>
            <a:r>
              <a:rPr lang="en-GB" sz="3600" b="0" i="0" u="none" strike="noStrike" baseline="0" dirty="0">
                <a:solidFill>
                  <a:srgbClr val="000000"/>
                </a:solidFill>
                <a:latin typeface="Frutiger 55 Roman"/>
              </a:rPr>
              <a:t>To learn about HIV and AIDS </a:t>
            </a:r>
          </a:p>
          <a:p>
            <a:pPr>
              <a:buFont typeface="Wingdings" panose="05000000000000000000" pitchFamily="2" charset="2"/>
              <a:buChar char="§"/>
            </a:pPr>
            <a:r>
              <a:rPr lang="en-GB" sz="3600" b="0" i="0" u="none" strike="noStrike" baseline="0" dirty="0">
                <a:solidFill>
                  <a:srgbClr val="000000"/>
                </a:solidFill>
                <a:latin typeface="Frutiger 55 Roman"/>
              </a:rPr>
              <a:t>To learn about Opportunistic Infections and Tuberculosis</a:t>
            </a:r>
          </a:p>
          <a:p>
            <a:pPr>
              <a:buFont typeface="Wingdings" panose="05000000000000000000" pitchFamily="2" charset="2"/>
              <a:buChar char="§"/>
            </a:pPr>
            <a:r>
              <a:rPr lang="en-GB" sz="3600" b="0" i="0" u="none" strike="noStrike" baseline="0" dirty="0">
                <a:solidFill>
                  <a:srgbClr val="000000"/>
                </a:solidFill>
                <a:latin typeface="Frutiger 55 Roman"/>
              </a:rPr>
              <a:t>To know why it is important to see a medical practitioner every 6 months</a:t>
            </a:r>
          </a:p>
          <a:p>
            <a:pPr>
              <a:buFont typeface="Wingdings" panose="05000000000000000000" pitchFamily="2" charset="2"/>
              <a:buChar char="§"/>
            </a:pPr>
            <a:r>
              <a:rPr lang="en-GB" sz="3600" b="0" i="0" u="none" strike="noStrike" baseline="0" dirty="0">
                <a:solidFill>
                  <a:srgbClr val="000000"/>
                </a:solidFill>
                <a:latin typeface="Frutiger 55 Roman"/>
              </a:rPr>
              <a:t>To learn about CD4 counts and viral load</a:t>
            </a:r>
            <a:endParaRPr lang="en-ZA" sz="3600" dirty="0"/>
          </a:p>
        </p:txBody>
      </p:sp>
    </p:spTree>
    <p:extLst>
      <p:ext uri="{BB962C8B-B14F-4D97-AF65-F5344CB8AC3E}">
        <p14:creationId xmlns:p14="http://schemas.microsoft.com/office/powerpoint/2010/main" val="1049972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lstStyle/>
          <a:p>
            <a:r>
              <a:rPr lang="en-ZA" dirty="0"/>
              <a:t>HIV Basics </a:t>
            </a:r>
          </a:p>
        </p:txBody>
      </p:sp>
      <p:pic>
        <p:nvPicPr>
          <p:cNvPr id="10" name="Content Placeholder 9">
            <a:extLst>
              <a:ext uri="{FF2B5EF4-FFF2-40B4-BE49-F238E27FC236}">
                <a16:creationId xmlns:a16="http://schemas.microsoft.com/office/drawing/2014/main" id="{6BBE6B72-7F92-4912-87CB-6C6583B45ABB}"/>
              </a:ext>
            </a:extLst>
          </p:cNvPr>
          <p:cNvPicPr>
            <a:picLocks noGrp="1" noChangeAspect="1"/>
          </p:cNvPicPr>
          <p:nvPr>
            <p:ph idx="1"/>
          </p:nvPr>
        </p:nvPicPr>
        <p:blipFill>
          <a:blip r:embed="rId3"/>
          <a:stretch>
            <a:fillRect/>
          </a:stretch>
        </p:blipFill>
        <p:spPr>
          <a:xfrm>
            <a:off x="5811398" y="1761018"/>
            <a:ext cx="6205183" cy="4456113"/>
          </a:xfrm>
        </p:spPr>
      </p:pic>
      <p:sp>
        <p:nvSpPr>
          <p:cNvPr id="12" name="TextBox 11">
            <a:extLst>
              <a:ext uri="{FF2B5EF4-FFF2-40B4-BE49-F238E27FC236}">
                <a16:creationId xmlns:a16="http://schemas.microsoft.com/office/drawing/2014/main" id="{DA28F964-11B7-4A4F-B088-1D95531A4E7A}"/>
              </a:ext>
            </a:extLst>
          </p:cNvPr>
          <p:cNvSpPr txBox="1"/>
          <p:nvPr/>
        </p:nvSpPr>
        <p:spPr>
          <a:xfrm>
            <a:off x="9256930" y="3269225"/>
            <a:ext cx="2490677" cy="954107"/>
          </a:xfrm>
          <a:prstGeom prst="rect">
            <a:avLst/>
          </a:prstGeom>
          <a:noFill/>
        </p:spPr>
        <p:txBody>
          <a:bodyPr wrap="square">
            <a:spAutoFit/>
          </a:bodyPr>
          <a:lstStyle/>
          <a:p>
            <a:r>
              <a:rPr lang="en-GB" sz="1400" b="1" i="0" u="none" strike="noStrike" baseline="0" dirty="0">
                <a:solidFill>
                  <a:srgbClr val="000000"/>
                </a:solidFill>
              </a:rPr>
              <a:t>What is the immune system? </a:t>
            </a:r>
          </a:p>
          <a:p>
            <a:r>
              <a:rPr lang="en-ZA" sz="1400" b="1" i="0" u="none" strike="noStrike" baseline="0" dirty="0">
                <a:solidFill>
                  <a:srgbClr val="000000"/>
                </a:solidFill>
              </a:rPr>
              <a:t>What is HIV? </a:t>
            </a:r>
          </a:p>
          <a:p>
            <a:r>
              <a:rPr lang="en-GB" sz="1400" b="1" i="0" u="none" strike="noStrike" baseline="0" dirty="0">
                <a:solidFill>
                  <a:srgbClr val="000000"/>
                </a:solidFill>
              </a:rPr>
              <a:t>What is a viral load test? </a:t>
            </a:r>
            <a:endParaRPr lang="en-GB" sz="1400" b="0" i="0" u="none" strike="noStrike" baseline="0" dirty="0">
              <a:solidFill>
                <a:srgbClr val="000000"/>
              </a:solidFill>
            </a:endParaRPr>
          </a:p>
          <a:p>
            <a:r>
              <a:rPr lang="en-ZA" sz="1400" b="1" i="0" u="none" strike="noStrike" baseline="0" dirty="0">
                <a:solidFill>
                  <a:srgbClr val="000000"/>
                </a:solidFill>
              </a:rPr>
              <a:t>What is AIDS?</a:t>
            </a:r>
            <a:endParaRPr lang="en-ZA" sz="1400" dirty="0"/>
          </a:p>
        </p:txBody>
      </p:sp>
      <p:sp>
        <p:nvSpPr>
          <p:cNvPr id="13" name="TextBox 12">
            <a:extLst>
              <a:ext uri="{FF2B5EF4-FFF2-40B4-BE49-F238E27FC236}">
                <a16:creationId xmlns:a16="http://schemas.microsoft.com/office/drawing/2014/main" id="{9FA19B0E-A8F4-407F-ABC2-2CFEDCE8B20B}"/>
              </a:ext>
            </a:extLst>
          </p:cNvPr>
          <p:cNvSpPr txBox="1"/>
          <p:nvPr/>
        </p:nvSpPr>
        <p:spPr>
          <a:xfrm>
            <a:off x="444393" y="1678780"/>
            <a:ext cx="5448869" cy="5262979"/>
          </a:xfrm>
          <a:prstGeom prst="rect">
            <a:avLst/>
          </a:prstGeom>
          <a:noFill/>
        </p:spPr>
        <p:txBody>
          <a:bodyPr wrap="square" rtlCol="0">
            <a:spAutoFit/>
          </a:bodyPr>
          <a:lstStyle/>
          <a:p>
            <a:r>
              <a:rPr lang="en-GB" sz="1800" b="1" i="0" u="none" strike="noStrike" baseline="0" dirty="0">
                <a:solidFill>
                  <a:srgbClr val="000000"/>
                </a:solidFill>
                <a:latin typeface="Frutiger 45 Light"/>
              </a:rPr>
              <a:t>• </a:t>
            </a:r>
            <a:r>
              <a:rPr lang="en-GB" sz="2800" b="1" i="0" u="none" strike="noStrike" baseline="0" dirty="0">
                <a:solidFill>
                  <a:srgbClr val="000000"/>
                </a:solidFill>
                <a:latin typeface="Frutiger 45 Light"/>
              </a:rPr>
              <a:t>Ask: </a:t>
            </a:r>
            <a:r>
              <a:rPr lang="en-GB" sz="2800" b="0" i="1" u="none" strike="noStrike" baseline="0" dirty="0">
                <a:solidFill>
                  <a:srgbClr val="000000"/>
                </a:solidFill>
                <a:latin typeface="Frutiger 55 Roman"/>
              </a:rPr>
              <a:t>“What is the immune system?” </a:t>
            </a:r>
            <a:endParaRPr lang="en-GB" sz="2800" b="0" i="0" u="none" strike="noStrike" baseline="0" dirty="0">
              <a:solidFill>
                <a:srgbClr val="000000"/>
              </a:solidFill>
              <a:latin typeface="Frutiger 55 Roman"/>
            </a:endParaRPr>
          </a:p>
          <a:p>
            <a:r>
              <a:rPr lang="en-GB" sz="2800" b="1" i="0" u="none" strike="noStrike" baseline="0" dirty="0">
                <a:solidFill>
                  <a:srgbClr val="000000"/>
                </a:solidFill>
                <a:latin typeface="Frutiger 45 Light"/>
              </a:rPr>
              <a:t>• Say: </a:t>
            </a:r>
            <a:r>
              <a:rPr lang="en-GB" sz="2800" b="0" i="1" u="none" strike="noStrike" baseline="0" dirty="0">
                <a:solidFill>
                  <a:srgbClr val="000000"/>
                </a:solidFill>
                <a:latin typeface="Frutiger 55 Roman"/>
              </a:rPr>
              <a:t>“The body’s way to protect us from getting sick.” </a:t>
            </a:r>
            <a:endParaRPr lang="en-GB" sz="2800" b="0" i="0" u="none" strike="noStrike" baseline="0" dirty="0">
              <a:solidFill>
                <a:srgbClr val="000000"/>
              </a:solidFill>
              <a:latin typeface="Frutiger 55 Roman"/>
            </a:endParaRPr>
          </a:p>
          <a:p>
            <a:r>
              <a:rPr lang="en-ZA" sz="2800" b="1" i="0" u="none" strike="noStrike" baseline="0" dirty="0">
                <a:solidFill>
                  <a:srgbClr val="000000"/>
                </a:solidFill>
                <a:latin typeface="Frutiger 45 Light"/>
              </a:rPr>
              <a:t>• Ask: </a:t>
            </a:r>
            <a:r>
              <a:rPr lang="en-ZA" sz="2800" b="0" i="1" u="none" strike="noStrike" baseline="0" dirty="0">
                <a:solidFill>
                  <a:srgbClr val="000000"/>
                </a:solidFill>
                <a:latin typeface="Frutiger 55 Roman"/>
              </a:rPr>
              <a:t>“What is HIV?” </a:t>
            </a:r>
          </a:p>
          <a:p>
            <a:r>
              <a:rPr lang="en-GB" sz="2800" b="1" i="0" u="none" strike="noStrike" baseline="0" dirty="0">
                <a:solidFill>
                  <a:srgbClr val="000000"/>
                </a:solidFill>
                <a:latin typeface="Frutiger 45 Light"/>
              </a:rPr>
              <a:t>• Say:</a:t>
            </a:r>
            <a:endParaRPr lang="en-ZA" sz="2800" b="0" i="0" u="none" strike="noStrike" baseline="0" dirty="0">
              <a:solidFill>
                <a:srgbClr val="000000"/>
              </a:solidFill>
              <a:latin typeface="Frutiger 55 Roman"/>
            </a:endParaRPr>
          </a:p>
          <a:p>
            <a:r>
              <a:rPr lang="en-ZA" sz="2800" b="0" i="0" u="none" strike="noStrike" baseline="0" dirty="0">
                <a:solidFill>
                  <a:srgbClr val="000000"/>
                </a:solidFill>
                <a:latin typeface="Frutiger 55 Roman"/>
              </a:rPr>
              <a:t>– Human Immunodeficiency Virus. </a:t>
            </a:r>
          </a:p>
          <a:p>
            <a:r>
              <a:rPr lang="en-GB" sz="2800" b="0" i="0" u="none" strike="noStrike" baseline="0" dirty="0">
                <a:solidFill>
                  <a:srgbClr val="000000"/>
                </a:solidFill>
                <a:latin typeface="Frutiger 55 Roman"/>
              </a:rPr>
              <a:t>– Why is it called Human? Because it only affects humans. </a:t>
            </a:r>
          </a:p>
          <a:p>
            <a:r>
              <a:rPr lang="en-GB" sz="2800" b="0" i="0" u="none" strike="noStrike" baseline="0" dirty="0">
                <a:solidFill>
                  <a:srgbClr val="000000"/>
                </a:solidFill>
                <a:latin typeface="Frutiger 55 Roman"/>
              </a:rPr>
              <a:t>– Immunodeficiency means the immune system is weakened. </a:t>
            </a:r>
          </a:p>
          <a:p>
            <a:endParaRPr lang="en-ZA" sz="2800" dirty="0"/>
          </a:p>
        </p:txBody>
      </p:sp>
    </p:spTree>
    <p:extLst>
      <p:ext uri="{BB962C8B-B14F-4D97-AF65-F5344CB8AC3E}">
        <p14:creationId xmlns:p14="http://schemas.microsoft.com/office/powerpoint/2010/main" val="3174374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lstStyle/>
          <a:p>
            <a:r>
              <a:rPr lang="en-ZA" dirty="0"/>
              <a:t>HIV basics </a:t>
            </a:r>
            <a:r>
              <a:rPr lang="en-ZA" dirty="0" err="1"/>
              <a:t>cont</a:t>
            </a:r>
            <a:r>
              <a:rPr lang="en-ZA" dirty="0"/>
              <a:t>…</a:t>
            </a:r>
          </a:p>
        </p:txBody>
      </p:sp>
      <p:sp>
        <p:nvSpPr>
          <p:cNvPr id="3" name="Content Placeholder 2"/>
          <p:cNvSpPr>
            <a:spLocks noGrp="1"/>
          </p:cNvSpPr>
          <p:nvPr>
            <p:ph idx="1"/>
          </p:nvPr>
        </p:nvSpPr>
        <p:spPr>
          <a:xfrm>
            <a:off x="304800" y="1573562"/>
            <a:ext cx="11049000" cy="5101793"/>
          </a:xfrm>
        </p:spPr>
        <p:txBody>
          <a:bodyPr>
            <a:normAutofit fontScale="92500" lnSpcReduction="10000"/>
          </a:bodyPr>
          <a:lstStyle/>
          <a:p>
            <a:pPr marL="0" indent="0">
              <a:lnSpc>
                <a:spcPct val="100000"/>
              </a:lnSpc>
              <a:buNone/>
            </a:pPr>
            <a:r>
              <a:rPr lang="en-ZA" b="1" i="0" u="none" strike="noStrike" baseline="0" dirty="0">
                <a:solidFill>
                  <a:srgbClr val="000000"/>
                </a:solidFill>
                <a:latin typeface="Frutiger 45 Light"/>
              </a:rPr>
              <a:t>• Ask: </a:t>
            </a:r>
            <a:r>
              <a:rPr lang="en-GB" b="0" i="1" u="none" strike="noStrike" baseline="0" dirty="0">
                <a:solidFill>
                  <a:srgbClr val="000000"/>
                </a:solidFill>
                <a:latin typeface="Frutiger 55 Roman"/>
              </a:rPr>
              <a:t>“What is a viral load test?” </a:t>
            </a:r>
            <a:endParaRPr lang="en-GB" b="0" i="0" u="none" strike="noStrike" baseline="0" dirty="0">
              <a:solidFill>
                <a:srgbClr val="000000"/>
              </a:solidFill>
              <a:latin typeface="Frutiger 55 Roman"/>
            </a:endParaRPr>
          </a:p>
          <a:p>
            <a:pPr marL="0" indent="0">
              <a:lnSpc>
                <a:spcPct val="100000"/>
              </a:lnSpc>
              <a:buNone/>
            </a:pPr>
            <a:r>
              <a:rPr kumimoji="0" lang="en-ZA" sz="2800" b="1" i="0" u="none" strike="noStrike" kern="1200" cap="none" spc="0" normalizeH="0" baseline="0" noProof="0" dirty="0">
                <a:ln>
                  <a:noFill/>
                </a:ln>
                <a:solidFill>
                  <a:srgbClr val="000000"/>
                </a:solidFill>
                <a:effectLst/>
                <a:uLnTx/>
                <a:uFillTx/>
                <a:latin typeface="Frutiger 45 Light"/>
                <a:ea typeface="+mn-ea"/>
                <a:cs typeface="+mn-cs"/>
              </a:rPr>
              <a:t>• </a:t>
            </a:r>
            <a:r>
              <a:rPr lang="en-GB" b="1" i="0" u="none" strike="noStrike" baseline="0" dirty="0">
                <a:solidFill>
                  <a:srgbClr val="000000"/>
                </a:solidFill>
                <a:latin typeface="Frutiger 45 Light"/>
              </a:rPr>
              <a:t>Say: </a:t>
            </a:r>
            <a:r>
              <a:rPr lang="en-GB" b="0" i="1" u="none" strike="noStrike" baseline="0" dirty="0">
                <a:solidFill>
                  <a:srgbClr val="000000"/>
                </a:solidFill>
                <a:latin typeface="Frutiger 55 Roman"/>
              </a:rPr>
              <a:t>“It is a test that measures the amount of HIV in a person’s blood.” </a:t>
            </a:r>
          </a:p>
          <a:p>
            <a:pPr marL="0" indent="0">
              <a:lnSpc>
                <a:spcPct val="100000"/>
              </a:lnSpc>
              <a:buNone/>
            </a:pPr>
            <a:r>
              <a:rPr lang="en-ZA" b="1" i="0" u="none" strike="noStrike" baseline="0" dirty="0">
                <a:solidFill>
                  <a:srgbClr val="000000"/>
                </a:solidFill>
                <a:latin typeface="Frutiger 45 Light"/>
              </a:rPr>
              <a:t>• Ask: </a:t>
            </a:r>
            <a:r>
              <a:rPr lang="en-ZA" b="0" i="1" u="none" strike="noStrike" baseline="0" dirty="0">
                <a:solidFill>
                  <a:srgbClr val="000000"/>
                </a:solidFill>
                <a:latin typeface="Frutiger 55 Roman"/>
              </a:rPr>
              <a:t>“What is AIDS?” </a:t>
            </a:r>
            <a:endParaRPr lang="en-ZA" b="0" i="0" u="none" strike="noStrike" baseline="0" dirty="0">
              <a:solidFill>
                <a:srgbClr val="000000"/>
              </a:solidFill>
              <a:latin typeface="Frutiger 55 Roman"/>
            </a:endParaRPr>
          </a:p>
          <a:p>
            <a:pPr marL="0" indent="0">
              <a:lnSpc>
                <a:spcPct val="100000"/>
              </a:lnSpc>
              <a:buNone/>
            </a:pPr>
            <a:r>
              <a:rPr lang="en-ZA" b="1" i="0" u="none" strike="noStrike" baseline="0" dirty="0">
                <a:solidFill>
                  <a:srgbClr val="000000"/>
                </a:solidFill>
                <a:latin typeface="Frutiger 45 Light"/>
              </a:rPr>
              <a:t>• Explain: </a:t>
            </a:r>
            <a:endParaRPr lang="en-ZA" b="0" i="0" u="none" strike="noStrike" baseline="0" dirty="0">
              <a:solidFill>
                <a:srgbClr val="000000"/>
              </a:solidFill>
              <a:latin typeface="Frutiger 45 Light"/>
            </a:endParaRPr>
          </a:p>
          <a:p>
            <a:pPr marL="0" indent="0">
              <a:lnSpc>
                <a:spcPct val="100000"/>
              </a:lnSpc>
              <a:buNone/>
            </a:pPr>
            <a:r>
              <a:rPr lang="en-ZA" b="0" i="0" u="none" strike="noStrike" baseline="0" dirty="0">
                <a:solidFill>
                  <a:srgbClr val="000000"/>
                </a:solidFill>
                <a:latin typeface="Frutiger 55 Roman"/>
              </a:rPr>
              <a:t>– Acquired Immune Deficiency Syndrome. </a:t>
            </a:r>
          </a:p>
          <a:p>
            <a:pPr marL="0" indent="0">
              <a:lnSpc>
                <a:spcPct val="100000"/>
              </a:lnSpc>
              <a:buNone/>
            </a:pPr>
            <a:r>
              <a:rPr lang="en-GB" b="0" i="0" u="none" strike="noStrike" baseline="0" dirty="0">
                <a:solidFill>
                  <a:srgbClr val="000000"/>
                </a:solidFill>
                <a:latin typeface="Frutiger 55 Roman"/>
              </a:rPr>
              <a:t>– Acquired because we are not born with it, AIDS develops after birth. </a:t>
            </a:r>
          </a:p>
          <a:p>
            <a:pPr marL="0" indent="0">
              <a:lnSpc>
                <a:spcPct val="100000"/>
              </a:lnSpc>
              <a:buNone/>
            </a:pPr>
            <a:r>
              <a:rPr lang="en-GB" b="0" i="0" u="none" strike="noStrike" baseline="0" dirty="0">
                <a:solidFill>
                  <a:srgbClr val="000000"/>
                </a:solidFill>
                <a:latin typeface="Frutiger 55 Roman"/>
              </a:rPr>
              <a:t>– A syndrome is a group of illnesses that act together, caused by one disease, in this case the HIV. </a:t>
            </a:r>
          </a:p>
          <a:p>
            <a:pPr marL="0" indent="0">
              <a:lnSpc>
                <a:spcPct val="100000"/>
              </a:lnSpc>
              <a:buNone/>
            </a:pPr>
            <a:r>
              <a:rPr lang="en-GB" b="0" i="0" u="none" strike="noStrike" baseline="0" dirty="0">
                <a:solidFill>
                  <a:srgbClr val="000000"/>
                </a:solidFill>
                <a:latin typeface="Frutiger 55 Roman"/>
              </a:rPr>
              <a:t>– The advanced stages of the HIV disease. </a:t>
            </a:r>
          </a:p>
          <a:p>
            <a:pPr marL="0" indent="0">
              <a:lnSpc>
                <a:spcPct val="100000"/>
              </a:lnSpc>
              <a:buNone/>
            </a:pPr>
            <a:r>
              <a:rPr lang="en-GB" b="0" i="0" u="none" strike="noStrike" baseline="0" dirty="0">
                <a:solidFill>
                  <a:srgbClr val="000000"/>
                </a:solidFill>
                <a:latin typeface="Frutiger 55 Roman"/>
              </a:rPr>
              <a:t>– AIDS is diagnosed when your CD4 count is 350 or less or you have an opportunistic infection or if you have TB. </a:t>
            </a:r>
            <a:endParaRPr lang="en-ZA" dirty="0"/>
          </a:p>
          <a:p>
            <a:endParaRPr lang="en-GB" sz="1800" b="0" i="0" u="none" strike="noStrike" baseline="0" dirty="0">
              <a:latin typeface="Frutiger-Roman"/>
            </a:endParaRPr>
          </a:p>
        </p:txBody>
      </p:sp>
    </p:spTree>
    <p:extLst>
      <p:ext uri="{BB962C8B-B14F-4D97-AF65-F5344CB8AC3E}">
        <p14:creationId xmlns:p14="http://schemas.microsoft.com/office/powerpoint/2010/main" val="66204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lstStyle/>
          <a:p>
            <a:r>
              <a:rPr lang="en-ZA" dirty="0"/>
              <a:t>CD4’s </a:t>
            </a:r>
          </a:p>
        </p:txBody>
      </p:sp>
      <p:sp>
        <p:nvSpPr>
          <p:cNvPr id="3" name="Content Placeholder 2"/>
          <p:cNvSpPr>
            <a:spLocks noGrp="1"/>
          </p:cNvSpPr>
          <p:nvPr>
            <p:ph idx="1"/>
          </p:nvPr>
        </p:nvSpPr>
        <p:spPr>
          <a:xfrm>
            <a:off x="315433" y="1508208"/>
            <a:ext cx="11049000" cy="5009550"/>
          </a:xfrm>
        </p:spPr>
        <p:txBody>
          <a:bodyPr>
            <a:normAutofit lnSpcReduction="10000"/>
          </a:bodyPr>
          <a:lstStyle/>
          <a:p>
            <a:pPr marL="0" indent="0">
              <a:buNone/>
            </a:pPr>
            <a:r>
              <a:rPr lang="en-ZA" sz="2000" b="1" i="0" u="none" strike="noStrike" baseline="0" dirty="0">
                <a:solidFill>
                  <a:srgbClr val="000000"/>
                </a:solidFill>
                <a:latin typeface="Frutiger 45 Light"/>
              </a:rPr>
              <a:t>• Ask: </a:t>
            </a:r>
            <a:r>
              <a:rPr lang="en-ZA" sz="2000" b="0" i="1" u="none" strike="noStrike" baseline="0" dirty="0">
                <a:solidFill>
                  <a:srgbClr val="000000"/>
                </a:solidFill>
                <a:latin typeface="Frutiger 55 Roman"/>
              </a:rPr>
              <a:t>“What are CD4s?” </a:t>
            </a:r>
            <a:endParaRPr lang="en-ZA" sz="2000" b="0" i="0" u="none" strike="noStrike" baseline="0" dirty="0">
              <a:solidFill>
                <a:srgbClr val="000000"/>
              </a:solidFill>
              <a:latin typeface="Frutiger 55 Roman"/>
            </a:endParaRPr>
          </a:p>
          <a:p>
            <a:pPr marL="0" indent="0">
              <a:buNone/>
            </a:pPr>
            <a:r>
              <a:rPr lang="en-ZA" sz="2000" b="1" i="0" u="none" strike="noStrike" baseline="0" dirty="0">
                <a:solidFill>
                  <a:srgbClr val="000000"/>
                </a:solidFill>
                <a:latin typeface="Frutiger 45 Light"/>
              </a:rPr>
              <a:t>• Explain: </a:t>
            </a:r>
            <a:endParaRPr lang="en-ZA" sz="2000" b="0" i="0" u="none" strike="noStrike" baseline="0" dirty="0">
              <a:solidFill>
                <a:srgbClr val="000000"/>
              </a:solidFill>
              <a:latin typeface="Frutiger 45 Light"/>
            </a:endParaRPr>
          </a:p>
          <a:p>
            <a:pPr marL="0" indent="0">
              <a:buNone/>
            </a:pPr>
            <a:r>
              <a:rPr lang="en-ZA" sz="2000" b="0" i="0" u="none" strike="noStrike" baseline="0" dirty="0">
                <a:solidFill>
                  <a:srgbClr val="000000"/>
                </a:solidFill>
                <a:latin typeface="Frutiger 55 Roman"/>
              </a:rPr>
              <a:t>– Cells in our immune system. </a:t>
            </a:r>
          </a:p>
          <a:p>
            <a:pPr marL="0" indent="0">
              <a:buNone/>
            </a:pPr>
            <a:r>
              <a:rPr lang="en-GB" sz="2000" b="0" i="0" u="none" strike="noStrike" baseline="0" dirty="0">
                <a:solidFill>
                  <a:srgbClr val="000000"/>
                </a:solidFill>
                <a:latin typeface="Frutiger 55 Roman"/>
              </a:rPr>
              <a:t>– CD4s kill germs, they are the body’s protector. </a:t>
            </a:r>
          </a:p>
          <a:p>
            <a:pPr marL="0" indent="0">
              <a:buNone/>
            </a:pPr>
            <a:r>
              <a:rPr lang="en-GB" sz="2000" b="1" i="0" u="none" strike="noStrike" baseline="0" dirty="0">
                <a:solidFill>
                  <a:srgbClr val="000000"/>
                </a:solidFill>
                <a:latin typeface="Frutiger 45 Light"/>
              </a:rPr>
              <a:t>• Ask: </a:t>
            </a:r>
            <a:r>
              <a:rPr lang="en-GB" sz="2000" b="0" i="1" u="none" strike="noStrike" baseline="0" dirty="0">
                <a:solidFill>
                  <a:srgbClr val="000000"/>
                </a:solidFill>
                <a:latin typeface="Frutiger 55 Roman"/>
              </a:rPr>
              <a:t>“What is a CD4 count?” </a:t>
            </a:r>
          </a:p>
          <a:p>
            <a:pPr marL="0" indent="0">
              <a:buNone/>
            </a:pPr>
            <a:r>
              <a:rPr lang="en-ZA" sz="2000" b="1" i="0" u="none" strike="noStrike" baseline="0" dirty="0">
                <a:solidFill>
                  <a:srgbClr val="000000"/>
                </a:solidFill>
                <a:latin typeface="Frutiger 45 Light"/>
              </a:rPr>
              <a:t>• Explain: </a:t>
            </a:r>
            <a:endParaRPr lang="en-ZA" sz="2000" b="0" i="0" u="none" strike="noStrike" baseline="0" dirty="0">
              <a:solidFill>
                <a:srgbClr val="000000"/>
              </a:solidFill>
              <a:latin typeface="Frutiger 45 Light"/>
            </a:endParaRPr>
          </a:p>
          <a:p>
            <a:pPr marL="0" indent="0">
              <a:buNone/>
            </a:pPr>
            <a:r>
              <a:rPr lang="en-GB" sz="2000" b="0" i="0" u="none" strike="noStrike" baseline="0" dirty="0">
                <a:solidFill>
                  <a:srgbClr val="000000"/>
                </a:solidFill>
                <a:latin typeface="Frutiger 55 Roman"/>
              </a:rPr>
              <a:t>– A measure of how many CD4s in a person’s blood. </a:t>
            </a:r>
          </a:p>
          <a:p>
            <a:pPr marL="0" indent="0">
              <a:buNone/>
            </a:pPr>
            <a:r>
              <a:rPr lang="en-GB" sz="2000" b="0" i="0" u="none" strike="noStrike" baseline="0" dirty="0">
                <a:solidFill>
                  <a:srgbClr val="000000"/>
                </a:solidFill>
                <a:latin typeface="Frutiger 55 Roman"/>
              </a:rPr>
              <a:t>– A measure of how well our immune system is protecting us from infection. </a:t>
            </a:r>
          </a:p>
          <a:p>
            <a:pPr marL="0" indent="0">
              <a:buNone/>
            </a:pPr>
            <a:r>
              <a:rPr lang="en-GB" sz="2000" b="1" i="0" u="none" strike="noStrike" baseline="0" dirty="0">
                <a:solidFill>
                  <a:srgbClr val="000000"/>
                </a:solidFill>
                <a:latin typeface="Frutiger 45 Light"/>
              </a:rPr>
              <a:t>• Ask: </a:t>
            </a:r>
            <a:r>
              <a:rPr lang="en-GB" sz="2000" b="0" i="1" u="none" strike="noStrike" baseline="0" dirty="0">
                <a:solidFill>
                  <a:srgbClr val="000000"/>
                </a:solidFill>
                <a:latin typeface="Frutiger 55 Roman"/>
              </a:rPr>
              <a:t>“Do we want our CD4 count to be high or low?” </a:t>
            </a:r>
            <a:endParaRPr lang="en-GB" sz="2000" b="0" i="0" u="none" strike="noStrike" baseline="0" dirty="0">
              <a:solidFill>
                <a:srgbClr val="000000"/>
              </a:solidFill>
              <a:latin typeface="Frutiger 55 Roman"/>
            </a:endParaRPr>
          </a:p>
          <a:p>
            <a:pPr marL="0" indent="0">
              <a:buNone/>
            </a:pPr>
            <a:r>
              <a:rPr lang="en-ZA" sz="2000" b="1" i="0" u="none" strike="noStrike" baseline="0" dirty="0">
                <a:solidFill>
                  <a:srgbClr val="000000"/>
                </a:solidFill>
                <a:latin typeface="Frutiger 45 Light"/>
              </a:rPr>
              <a:t>• Explain: </a:t>
            </a:r>
            <a:endParaRPr lang="en-ZA" sz="2000" b="0" i="0" u="none" strike="noStrike" baseline="0" dirty="0">
              <a:solidFill>
                <a:srgbClr val="000000"/>
              </a:solidFill>
              <a:latin typeface="Frutiger 45 Light"/>
            </a:endParaRPr>
          </a:p>
          <a:p>
            <a:pPr marL="0" indent="0">
              <a:buNone/>
            </a:pPr>
            <a:r>
              <a:rPr lang="en-GB" sz="2000" b="0" i="0" u="none" strike="noStrike" baseline="0" dirty="0">
                <a:solidFill>
                  <a:srgbClr val="000000"/>
                </a:solidFill>
                <a:latin typeface="Frutiger 55 Roman"/>
              </a:rPr>
              <a:t>– We want our CD4 count to be high. </a:t>
            </a:r>
          </a:p>
          <a:p>
            <a:pPr marL="0" indent="0">
              <a:buNone/>
            </a:pPr>
            <a:r>
              <a:rPr lang="en-GB" sz="2000" b="0" i="0" u="none" strike="noStrike" baseline="0" dirty="0">
                <a:solidFill>
                  <a:srgbClr val="000000"/>
                </a:solidFill>
                <a:latin typeface="Frutiger 55 Roman"/>
              </a:rPr>
              <a:t>– A low CD4 count means our ability to fight infection is weak. </a:t>
            </a:r>
          </a:p>
          <a:p>
            <a:pPr marL="0" indent="0">
              <a:buNone/>
            </a:pPr>
            <a:r>
              <a:rPr lang="en-GB" sz="2000" b="0" i="0" u="none" strike="noStrike" baseline="0" dirty="0">
                <a:solidFill>
                  <a:srgbClr val="000000"/>
                </a:solidFill>
                <a:latin typeface="Frutiger 55 Roman"/>
              </a:rPr>
              <a:t>– A healthy CD4 count is usually from 600-1200. </a:t>
            </a:r>
          </a:p>
        </p:txBody>
      </p:sp>
    </p:spTree>
    <p:extLst>
      <p:ext uri="{BB962C8B-B14F-4D97-AF65-F5344CB8AC3E}">
        <p14:creationId xmlns:p14="http://schemas.microsoft.com/office/powerpoint/2010/main" val="1169850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lstStyle/>
          <a:p>
            <a:r>
              <a:rPr lang="en-ZA" dirty="0"/>
              <a:t>CD4’s </a:t>
            </a:r>
            <a:r>
              <a:rPr lang="en-ZA" dirty="0" err="1"/>
              <a:t>cont</a:t>
            </a:r>
            <a:r>
              <a:rPr lang="en-ZA" dirty="0"/>
              <a:t>….</a:t>
            </a:r>
          </a:p>
        </p:txBody>
      </p:sp>
      <p:sp>
        <p:nvSpPr>
          <p:cNvPr id="3" name="Content Placeholder 2"/>
          <p:cNvSpPr>
            <a:spLocks noGrp="1"/>
          </p:cNvSpPr>
          <p:nvPr>
            <p:ph idx="1"/>
          </p:nvPr>
        </p:nvSpPr>
        <p:spPr>
          <a:xfrm>
            <a:off x="315433" y="1508208"/>
            <a:ext cx="11049000" cy="5009550"/>
          </a:xfrm>
        </p:spPr>
        <p:txBody>
          <a:bodyPr>
            <a:normAutofit/>
          </a:bodyPr>
          <a:lstStyle/>
          <a:p>
            <a:pPr marL="0" indent="0">
              <a:buNone/>
            </a:pPr>
            <a:r>
              <a:rPr lang="en-GB" sz="2200" b="0" i="0" u="none" strike="noStrike" baseline="0" dirty="0">
                <a:solidFill>
                  <a:srgbClr val="000000"/>
                </a:solidFill>
                <a:latin typeface="Frutiger 55 Roman"/>
              </a:rPr>
              <a:t>General examples of explanations on CD4’s </a:t>
            </a:r>
          </a:p>
          <a:p>
            <a:pPr marL="0" indent="0">
              <a:buNone/>
            </a:pPr>
            <a:endParaRPr lang="en-GB" sz="2200" b="0" i="0" u="none" strike="noStrike" baseline="0" dirty="0">
              <a:solidFill>
                <a:srgbClr val="000000"/>
              </a:solidFill>
              <a:latin typeface="Frutiger 55 Roman"/>
            </a:endParaRPr>
          </a:p>
          <a:p>
            <a:pPr marL="0" indent="0">
              <a:buNone/>
            </a:pPr>
            <a:r>
              <a:rPr lang="en-ZA" sz="2200" b="1" i="0" u="none" strike="noStrike" baseline="0" dirty="0">
                <a:solidFill>
                  <a:srgbClr val="000000"/>
                </a:solidFill>
                <a:latin typeface="Frutiger 45 Light"/>
              </a:rPr>
              <a:t>• Explain: </a:t>
            </a:r>
            <a:endParaRPr lang="en-ZA" sz="2200" b="0" i="0" u="none" strike="noStrike" baseline="0" dirty="0">
              <a:solidFill>
                <a:srgbClr val="000000"/>
              </a:solidFill>
              <a:latin typeface="Frutiger 45 Light"/>
            </a:endParaRPr>
          </a:p>
          <a:p>
            <a:pPr marL="0" indent="0">
              <a:buNone/>
            </a:pPr>
            <a:r>
              <a:rPr lang="en-GB" sz="2200" b="0" i="0" u="none" strike="noStrike" baseline="0" dirty="0">
                <a:solidFill>
                  <a:srgbClr val="000000"/>
                </a:solidFill>
                <a:latin typeface="Frutiger 55 Roman"/>
              </a:rPr>
              <a:t>– HIV enters the body and attacks CD4’s.</a:t>
            </a:r>
            <a:endParaRPr lang="en-GB" sz="2200" b="0" i="0" u="none" strike="noStrike" baseline="0" dirty="0">
              <a:solidFill>
                <a:srgbClr val="000000"/>
              </a:solidFill>
              <a:latin typeface="Frutiger-Roman"/>
            </a:endParaRPr>
          </a:p>
          <a:p>
            <a:pPr marL="0" indent="0">
              <a:buNone/>
            </a:pPr>
            <a:r>
              <a:rPr lang="en-GB" sz="2200" b="0" i="0" u="none" strike="noStrike" baseline="0" dirty="0">
                <a:solidFill>
                  <a:srgbClr val="000000"/>
                </a:solidFill>
                <a:latin typeface="Frutiger 55 Roman"/>
              </a:rPr>
              <a:t>– CD4’s cannot effectively fight HIV. </a:t>
            </a:r>
          </a:p>
          <a:p>
            <a:pPr marL="0" indent="0">
              <a:buNone/>
            </a:pPr>
            <a:r>
              <a:rPr lang="en-GB" sz="2200" b="0" i="0" u="none" strike="noStrike" baseline="0" dirty="0">
                <a:solidFill>
                  <a:srgbClr val="000000"/>
                </a:solidFill>
                <a:latin typeface="Frutiger 55 Roman"/>
              </a:rPr>
              <a:t>– After years, CD4’s begin losing their battle against HIV. </a:t>
            </a:r>
          </a:p>
          <a:p>
            <a:pPr marL="0" indent="0">
              <a:buNone/>
            </a:pPr>
            <a:r>
              <a:rPr lang="en-GB" sz="2200" b="0" i="0" u="none" strike="noStrike" baseline="0" dirty="0">
                <a:solidFill>
                  <a:srgbClr val="000000"/>
                </a:solidFill>
                <a:latin typeface="Frutiger 55 Roman"/>
              </a:rPr>
              <a:t>– </a:t>
            </a:r>
            <a:r>
              <a:rPr lang="en-GB" sz="2200" b="1" i="0" u="none" strike="noStrike" baseline="0" dirty="0">
                <a:solidFill>
                  <a:srgbClr val="000000"/>
                </a:solidFill>
                <a:latin typeface="Frutiger 45 Light"/>
              </a:rPr>
              <a:t>BUT </a:t>
            </a:r>
            <a:r>
              <a:rPr lang="en-GB" sz="2200" b="0" i="0" u="none" strike="noStrike" baseline="0" dirty="0">
                <a:solidFill>
                  <a:srgbClr val="000000"/>
                </a:solidFill>
                <a:latin typeface="Frutiger 55 Roman"/>
              </a:rPr>
              <a:t>treatment and medication can help strengthen the immune system. </a:t>
            </a:r>
          </a:p>
          <a:p>
            <a:pPr marL="0" indent="0">
              <a:buNone/>
            </a:pPr>
            <a:endParaRPr lang="en-ZA" sz="2200" b="1" i="0" u="none" strike="noStrike" baseline="0" dirty="0">
              <a:solidFill>
                <a:srgbClr val="000000"/>
              </a:solidFill>
              <a:latin typeface="Frutiger 45 Light"/>
            </a:endParaRPr>
          </a:p>
          <a:p>
            <a:pPr marL="0" indent="0">
              <a:buNone/>
            </a:pPr>
            <a:r>
              <a:rPr lang="en-ZA" sz="2200" b="1" i="0" u="none" strike="noStrike" baseline="0" dirty="0">
                <a:solidFill>
                  <a:srgbClr val="000000"/>
                </a:solidFill>
                <a:latin typeface="Frutiger 45 Light"/>
              </a:rPr>
              <a:t>• Explain: </a:t>
            </a:r>
            <a:endParaRPr lang="en-ZA" sz="2200" b="0" i="0" u="none" strike="noStrike" baseline="0" dirty="0">
              <a:solidFill>
                <a:srgbClr val="000000"/>
              </a:solidFill>
              <a:latin typeface="Frutiger 45 Light"/>
            </a:endParaRPr>
          </a:p>
          <a:p>
            <a:pPr marL="0" indent="0">
              <a:buNone/>
            </a:pPr>
            <a:r>
              <a:rPr lang="en-GB" sz="2200" b="0" i="0" u="none" strike="noStrike" baseline="0" dirty="0">
                <a:solidFill>
                  <a:srgbClr val="000000"/>
                </a:solidFill>
                <a:latin typeface="Frutiger 55 Roman"/>
              </a:rPr>
              <a:t>– The body continues to lose CD4’s (body’s protectors) and begins to feel sicker. </a:t>
            </a:r>
          </a:p>
          <a:p>
            <a:pPr marL="0" indent="0">
              <a:buNone/>
            </a:pPr>
            <a:r>
              <a:rPr lang="en-GB" sz="2200" b="0" i="0" u="none" strike="noStrike" baseline="0" dirty="0">
                <a:solidFill>
                  <a:srgbClr val="000000"/>
                </a:solidFill>
                <a:latin typeface="Frutiger 55 Roman"/>
              </a:rPr>
              <a:t>– In the end, the body is so weak and unprotected that all diseases can attack without difficulty.</a:t>
            </a:r>
            <a:endParaRPr lang="en-GB" sz="2200" b="0" i="0" u="none" strike="noStrike" baseline="0" dirty="0">
              <a:solidFill>
                <a:srgbClr val="000000"/>
              </a:solidFill>
              <a:latin typeface="Frutiger-Roman"/>
            </a:endParaRPr>
          </a:p>
        </p:txBody>
      </p:sp>
    </p:spTree>
    <p:extLst>
      <p:ext uri="{BB962C8B-B14F-4D97-AF65-F5344CB8AC3E}">
        <p14:creationId xmlns:p14="http://schemas.microsoft.com/office/powerpoint/2010/main" val="909357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normAutofit/>
          </a:bodyPr>
          <a:lstStyle/>
          <a:p>
            <a:r>
              <a:rPr lang="en-ZA" i="0" u="none" strike="noStrike" baseline="0" dirty="0">
                <a:solidFill>
                  <a:srgbClr val="000000"/>
                </a:solidFill>
              </a:rPr>
              <a:t>Opportunistic infections (OIs) </a:t>
            </a:r>
            <a:endParaRPr lang="en-ZA" dirty="0"/>
          </a:p>
        </p:txBody>
      </p:sp>
      <p:sp>
        <p:nvSpPr>
          <p:cNvPr id="3" name="Content Placeholder 2"/>
          <p:cNvSpPr>
            <a:spLocks noGrp="1"/>
          </p:cNvSpPr>
          <p:nvPr>
            <p:ph idx="1"/>
          </p:nvPr>
        </p:nvSpPr>
        <p:spPr>
          <a:xfrm>
            <a:off x="315433" y="1508208"/>
            <a:ext cx="6042837" cy="5009550"/>
          </a:xfrm>
        </p:spPr>
        <p:txBody>
          <a:bodyPr>
            <a:normAutofit/>
          </a:bodyPr>
          <a:lstStyle/>
          <a:p>
            <a:pPr marL="0" indent="0">
              <a:buNone/>
            </a:pPr>
            <a:r>
              <a:rPr lang="en-GB" sz="2000" b="1" i="0" u="none" strike="noStrike" baseline="0" dirty="0">
                <a:solidFill>
                  <a:srgbClr val="000000"/>
                </a:solidFill>
                <a:latin typeface="Frutiger 45 Light"/>
              </a:rPr>
              <a:t>• Ask: </a:t>
            </a:r>
            <a:r>
              <a:rPr lang="en-GB" sz="2000" b="0" i="1" u="none" strike="noStrike" baseline="0" dirty="0">
                <a:solidFill>
                  <a:srgbClr val="000000"/>
                </a:solidFill>
                <a:latin typeface="Frutiger 55 Roman"/>
              </a:rPr>
              <a:t>“What are opportunistic infections (OIs)?” </a:t>
            </a:r>
            <a:endParaRPr lang="en-GB" sz="2000" b="0" i="0" u="none" strike="noStrike" baseline="0" dirty="0">
              <a:solidFill>
                <a:srgbClr val="000000"/>
              </a:solidFill>
              <a:latin typeface="Frutiger 55 Roman"/>
            </a:endParaRPr>
          </a:p>
          <a:p>
            <a:pPr marL="0" indent="0">
              <a:buNone/>
            </a:pPr>
            <a:r>
              <a:rPr lang="en-ZA" sz="2000" b="1" i="0" u="none" strike="noStrike" baseline="0" dirty="0">
                <a:solidFill>
                  <a:srgbClr val="000000"/>
                </a:solidFill>
                <a:latin typeface="Frutiger 45 Light"/>
              </a:rPr>
              <a:t>• Explain: </a:t>
            </a:r>
            <a:endParaRPr lang="en-ZA" sz="2000" b="0" i="0" u="none" strike="noStrike" baseline="0" dirty="0">
              <a:solidFill>
                <a:srgbClr val="000000"/>
              </a:solidFill>
              <a:latin typeface="Frutiger 45 Light"/>
            </a:endParaRPr>
          </a:p>
          <a:p>
            <a:pPr marL="0" indent="0">
              <a:buNone/>
            </a:pPr>
            <a:r>
              <a:rPr lang="en-GB" sz="2000" b="0" i="0" u="none" strike="noStrike" baseline="0" dirty="0">
                <a:solidFill>
                  <a:srgbClr val="000000"/>
                </a:solidFill>
                <a:latin typeface="Frutiger 55 Roman"/>
              </a:rPr>
              <a:t>– An infection that takes the opportunity to develop, when the immune system is weak. </a:t>
            </a:r>
          </a:p>
          <a:p>
            <a:pPr marL="0" indent="0">
              <a:buNone/>
            </a:pPr>
            <a:r>
              <a:rPr lang="en-GB" sz="2000" b="0" i="0" u="none" strike="noStrike" baseline="0" dirty="0">
                <a:solidFill>
                  <a:srgbClr val="000000"/>
                </a:solidFill>
                <a:latin typeface="Frutiger 55 Roman"/>
              </a:rPr>
              <a:t>– TB is the most common opportunistic infection for people with HIV. </a:t>
            </a:r>
          </a:p>
          <a:p>
            <a:pPr marL="0" indent="0">
              <a:buNone/>
            </a:pPr>
            <a:r>
              <a:rPr lang="en-GB" sz="2000" b="1" i="0" u="none" strike="noStrike" baseline="0" dirty="0">
                <a:solidFill>
                  <a:srgbClr val="000000"/>
                </a:solidFill>
                <a:latin typeface="Frutiger 45 Light"/>
              </a:rPr>
              <a:t>• Ask: </a:t>
            </a:r>
            <a:r>
              <a:rPr lang="en-GB" sz="2000" b="0" i="1" u="none" strike="noStrike" baseline="0" dirty="0">
                <a:solidFill>
                  <a:srgbClr val="000000"/>
                </a:solidFill>
                <a:latin typeface="Frutiger 55 Roman"/>
              </a:rPr>
              <a:t>“What are symptoms of OIs?” </a:t>
            </a:r>
            <a:endParaRPr lang="en-GB" sz="2000" b="0" i="0" u="none" strike="noStrike" baseline="0" dirty="0">
              <a:solidFill>
                <a:srgbClr val="000000"/>
              </a:solidFill>
              <a:latin typeface="Frutiger 55 Roman"/>
            </a:endParaRPr>
          </a:p>
          <a:p>
            <a:pPr marL="0" indent="0">
              <a:buNone/>
            </a:pPr>
            <a:r>
              <a:rPr lang="en-ZA" sz="2000" b="1" i="0" u="none" strike="noStrike" baseline="0" dirty="0">
                <a:solidFill>
                  <a:srgbClr val="000000"/>
                </a:solidFill>
                <a:latin typeface="Frutiger 45 Light"/>
              </a:rPr>
              <a:t>• Explain: </a:t>
            </a:r>
            <a:endParaRPr lang="en-ZA" sz="2000" b="0" i="0" u="none" strike="noStrike" baseline="0" dirty="0">
              <a:solidFill>
                <a:srgbClr val="000000"/>
              </a:solidFill>
              <a:latin typeface="Frutiger 45 Light"/>
            </a:endParaRPr>
          </a:p>
          <a:p>
            <a:pPr marL="0" indent="0">
              <a:buNone/>
            </a:pPr>
            <a:r>
              <a:rPr lang="en-ZA" sz="2000" b="0" i="0" u="none" strike="noStrike" baseline="0" dirty="0">
                <a:solidFill>
                  <a:srgbClr val="000000"/>
                </a:solidFill>
                <a:latin typeface="Frutiger 55 Roman"/>
              </a:rPr>
              <a:t>– Headache, confusion </a:t>
            </a:r>
          </a:p>
          <a:p>
            <a:pPr marL="0" indent="0">
              <a:buNone/>
            </a:pPr>
            <a:r>
              <a:rPr lang="en-ZA" sz="2000" b="0" i="0" u="none" strike="noStrike" baseline="0" dirty="0">
                <a:solidFill>
                  <a:srgbClr val="000000"/>
                </a:solidFill>
                <a:latin typeface="Frutiger 55 Roman"/>
              </a:rPr>
              <a:t>– Rashes, shingles </a:t>
            </a:r>
          </a:p>
          <a:p>
            <a:pPr marL="0" indent="0">
              <a:buNone/>
            </a:pPr>
            <a:r>
              <a:rPr lang="en-ZA" sz="2000" b="0" i="0" u="none" strike="noStrike" baseline="0" dirty="0">
                <a:solidFill>
                  <a:srgbClr val="000000"/>
                </a:solidFill>
                <a:latin typeface="Frutiger 55 Roman"/>
              </a:rPr>
              <a:t>– Coughing, pneumonia </a:t>
            </a:r>
          </a:p>
          <a:p>
            <a:pPr marL="0" indent="0">
              <a:buNone/>
            </a:pPr>
            <a:r>
              <a:rPr lang="en-ZA" sz="2000" b="0" i="0" u="none" strike="noStrike" baseline="0" dirty="0">
                <a:solidFill>
                  <a:srgbClr val="000000"/>
                </a:solidFill>
                <a:latin typeface="Frutiger 55 Roman"/>
              </a:rPr>
              <a:t>– Sores </a:t>
            </a:r>
          </a:p>
          <a:p>
            <a:pPr marL="0" indent="0">
              <a:buNone/>
            </a:pPr>
            <a:r>
              <a:rPr lang="en-ZA" sz="2000" b="0" i="0" u="none" strike="noStrike" baseline="0" dirty="0">
                <a:solidFill>
                  <a:srgbClr val="000000"/>
                </a:solidFill>
                <a:latin typeface="Frutiger 55 Roman"/>
              </a:rPr>
              <a:t>– Diarrhoea </a:t>
            </a:r>
          </a:p>
        </p:txBody>
      </p:sp>
      <p:sp>
        <p:nvSpPr>
          <p:cNvPr id="8" name="TextBox 7">
            <a:extLst>
              <a:ext uri="{FF2B5EF4-FFF2-40B4-BE49-F238E27FC236}">
                <a16:creationId xmlns:a16="http://schemas.microsoft.com/office/drawing/2014/main" id="{D9DE0F57-A5FB-4278-97B0-74AA8D6FC319}"/>
              </a:ext>
            </a:extLst>
          </p:cNvPr>
          <p:cNvSpPr txBox="1"/>
          <p:nvPr/>
        </p:nvSpPr>
        <p:spPr>
          <a:xfrm>
            <a:off x="6262577" y="1495960"/>
            <a:ext cx="5485030" cy="3888244"/>
          </a:xfrm>
          <a:prstGeom prst="rect">
            <a:avLst/>
          </a:prstGeom>
          <a:noFill/>
        </p:spPr>
        <p:txBody>
          <a:bodyPr wrap="square" rtlCol="0">
            <a:spAutoFit/>
          </a:bodyPr>
          <a:lstStyle/>
          <a:p>
            <a:pPr>
              <a:lnSpc>
                <a:spcPct val="90000"/>
              </a:lnSpc>
              <a:spcBef>
                <a:spcPts val="1000"/>
              </a:spcBef>
            </a:pPr>
            <a:r>
              <a:rPr lang="en-GB" sz="2000" b="1" dirty="0">
                <a:solidFill>
                  <a:srgbClr val="000000"/>
                </a:solidFill>
                <a:latin typeface="Frutiger 45 Light"/>
              </a:rPr>
              <a:t>• Ask: “</a:t>
            </a:r>
            <a:r>
              <a:rPr lang="en-GB" sz="2000" i="1" dirty="0">
                <a:solidFill>
                  <a:srgbClr val="000000"/>
                </a:solidFill>
                <a:latin typeface="Frutiger 55 Roman"/>
              </a:rPr>
              <a:t>How can we reduce OIs?” </a:t>
            </a:r>
            <a:endParaRPr lang="en-GB" sz="2000" dirty="0">
              <a:solidFill>
                <a:srgbClr val="000000"/>
              </a:solidFill>
              <a:latin typeface="Frutiger 55 Roman"/>
            </a:endParaRPr>
          </a:p>
          <a:p>
            <a:pPr>
              <a:lnSpc>
                <a:spcPct val="90000"/>
              </a:lnSpc>
              <a:spcBef>
                <a:spcPts val="1000"/>
              </a:spcBef>
            </a:pPr>
            <a:r>
              <a:rPr lang="en-ZA" sz="2000" b="1" dirty="0">
                <a:solidFill>
                  <a:srgbClr val="000000"/>
                </a:solidFill>
                <a:latin typeface="Frutiger 45 Light"/>
              </a:rPr>
              <a:t>• Explain: </a:t>
            </a:r>
            <a:endParaRPr lang="en-ZA" sz="2000" dirty="0">
              <a:solidFill>
                <a:srgbClr val="000000"/>
              </a:solidFill>
              <a:latin typeface="Frutiger 45 Light"/>
            </a:endParaRPr>
          </a:p>
          <a:p>
            <a:pPr>
              <a:lnSpc>
                <a:spcPct val="90000"/>
              </a:lnSpc>
              <a:spcBef>
                <a:spcPts val="1000"/>
              </a:spcBef>
            </a:pPr>
            <a:r>
              <a:rPr lang="en-ZA" sz="2000" dirty="0">
                <a:solidFill>
                  <a:srgbClr val="000000"/>
                </a:solidFill>
                <a:latin typeface="Frutiger 55 Roman"/>
              </a:rPr>
              <a:t>– Get regular check-ups </a:t>
            </a:r>
          </a:p>
          <a:p>
            <a:pPr>
              <a:lnSpc>
                <a:spcPct val="90000"/>
              </a:lnSpc>
              <a:spcBef>
                <a:spcPts val="1000"/>
              </a:spcBef>
            </a:pPr>
            <a:r>
              <a:rPr lang="en-ZA" sz="2000" dirty="0">
                <a:solidFill>
                  <a:srgbClr val="000000"/>
                </a:solidFill>
                <a:latin typeface="Frutiger 55 Roman"/>
              </a:rPr>
              <a:t>– Wash your hands regularly </a:t>
            </a:r>
          </a:p>
          <a:p>
            <a:pPr>
              <a:lnSpc>
                <a:spcPct val="90000"/>
              </a:lnSpc>
              <a:spcBef>
                <a:spcPts val="1000"/>
              </a:spcBef>
            </a:pPr>
            <a:r>
              <a:rPr lang="en-ZA" sz="2000" b="0" i="0" u="none" strike="noStrike" baseline="0" dirty="0">
                <a:solidFill>
                  <a:srgbClr val="000000"/>
                </a:solidFill>
                <a:latin typeface="Frutiger 55 Roman"/>
              </a:rPr>
              <a:t>– Get treatment for symptoms </a:t>
            </a:r>
          </a:p>
          <a:p>
            <a:pPr>
              <a:lnSpc>
                <a:spcPct val="90000"/>
              </a:lnSpc>
              <a:spcBef>
                <a:spcPts val="1000"/>
              </a:spcBef>
            </a:pPr>
            <a:r>
              <a:rPr lang="en-ZA" sz="2000" b="0" i="0" u="none" strike="noStrike" baseline="0" dirty="0">
                <a:solidFill>
                  <a:srgbClr val="000000"/>
                </a:solidFill>
                <a:latin typeface="Frutiger 55 Roman"/>
              </a:rPr>
              <a:t>– Cook food properly </a:t>
            </a:r>
          </a:p>
          <a:p>
            <a:pPr>
              <a:lnSpc>
                <a:spcPct val="90000"/>
              </a:lnSpc>
              <a:spcBef>
                <a:spcPts val="1000"/>
              </a:spcBef>
            </a:pPr>
            <a:r>
              <a:rPr lang="en-ZA" sz="2000" b="0" i="0" u="none" strike="noStrike" baseline="0" dirty="0">
                <a:solidFill>
                  <a:srgbClr val="000000"/>
                </a:solidFill>
                <a:latin typeface="Frutiger 55 Roman"/>
              </a:rPr>
              <a:t>– Take medication as prescribed </a:t>
            </a:r>
          </a:p>
          <a:p>
            <a:pPr>
              <a:lnSpc>
                <a:spcPct val="90000"/>
              </a:lnSpc>
              <a:spcBef>
                <a:spcPts val="1000"/>
              </a:spcBef>
            </a:pPr>
            <a:r>
              <a:rPr lang="en-ZA" sz="2000" b="0" i="0" u="none" strike="noStrike" baseline="0" dirty="0">
                <a:solidFill>
                  <a:srgbClr val="000000"/>
                </a:solidFill>
                <a:latin typeface="Frutiger 55 Roman"/>
              </a:rPr>
              <a:t>– Avoid exposure to infection </a:t>
            </a:r>
          </a:p>
          <a:p>
            <a:pPr>
              <a:lnSpc>
                <a:spcPct val="90000"/>
              </a:lnSpc>
              <a:spcBef>
                <a:spcPts val="1000"/>
              </a:spcBef>
            </a:pPr>
            <a:r>
              <a:rPr lang="en-ZA" sz="2000" b="0" i="0" u="none" strike="noStrike" baseline="0" dirty="0">
                <a:solidFill>
                  <a:srgbClr val="000000"/>
                </a:solidFill>
                <a:latin typeface="Frutiger 55 Roman"/>
              </a:rPr>
              <a:t>– Use clean water </a:t>
            </a:r>
            <a:endParaRPr lang="en-GB" sz="2000" dirty="0">
              <a:solidFill>
                <a:srgbClr val="000000"/>
              </a:solidFill>
              <a:latin typeface="Frutiger-Roman"/>
            </a:endParaRPr>
          </a:p>
          <a:p>
            <a:endParaRPr lang="en-ZA" dirty="0"/>
          </a:p>
        </p:txBody>
      </p:sp>
    </p:spTree>
    <p:extLst>
      <p:ext uri="{BB962C8B-B14F-4D97-AF65-F5344CB8AC3E}">
        <p14:creationId xmlns:p14="http://schemas.microsoft.com/office/powerpoint/2010/main" val="172812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normAutofit/>
          </a:bodyPr>
          <a:lstStyle/>
          <a:p>
            <a:r>
              <a:rPr lang="en-ZA" dirty="0"/>
              <a:t>Stages of HIV/AIDS</a:t>
            </a:r>
          </a:p>
        </p:txBody>
      </p:sp>
      <p:graphicFrame>
        <p:nvGraphicFramePr>
          <p:cNvPr id="10" name="Table 10">
            <a:extLst>
              <a:ext uri="{FF2B5EF4-FFF2-40B4-BE49-F238E27FC236}">
                <a16:creationId xmlns:a16="http://schemas.microsoft.com/office/drawing/2014/main" id="{4F240B92-CA48-471C-8AFB-E9B6FA4971AF}"/>
              </a:ext>
            </a:extLst>
          </p:cNvPr>
          <p:cNvGraphicFramePr>
            <a:graphicFrameLocks noGrp="1"/>
          </p:cNvGraphicFramePr>
          <p:nvPr>
            <p:extLst>
              <p:ext uri="{D42A27DB-BD31-4B8C-83A1-F6EECF244321}">
                <p14:modId xmlns:p14="http://schemas.microsoft.com/office/powerpoint/2010/main" val="2105148611"/>
              </p:ext>
            </p:extLst>
          </p:nvPr>
        </p:nvGraphicFramePr>
        <p:xfrm>
          <a:off x="1638193" y="1893031"/>
          <a:ext cx="8128000" cy="4297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709964682"/>
                    </a:ext>
                  </a:extLst>
                </a:gridCol>
                <a:gridCol w="4064000">
                  <a:extLst>
                    <a:ext uri="{9D8B030D-6E8A-4147-A177-3AD203B41FA5}">
                      <a16:colId xmlns:a16="http://schemas.microsoft.com/office/drawing/2014/main" val="49329156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a:t>Stage 1 - </a:t>
                      </a:r>
                      <a:r>
                        <a:rPr lang="en-GB" sz="1800" b="0" i="0" u="none" strike="noStrike" kern="1200" baseline="0" dirty="0">
                          <a:solidFill>
                            <a:schemeClr val="lt1"/>
                          </a:solidFill>
                          <a:latin typeface="+mn-lt"/>
                          <a:ea typeface="+mn-ea"/>
                          <a:cs typeface="+mn-cs"/>
                        </a:rPr>
                        <a:t>Usually 3 – 4 years after infection 	</a:t>
                      </a:r>
                    </a:p>
                    <a:p>
                      <a:r>
                        <a:rPr lang="en-GB" sz="1800" b="0" i="0" u="none" strike="noStrike" kern="1200" baseline="0" dirty="0">
                          <a:solidFill>
                            <a:schemeClr val="lt1"/>
                          </a:solidFill>
                          <a:latin typeface="+mn-lt"/>
                          <a:ea typeface="+mn-ea"/>
                          <a:cs typeface="+mn-cs"/>
                        </a:rPr>
                        <a:t>• Short-lived flu-like symptoms for 1– 4 weeks after initial infection </a:t>
                      </a:r>
                    </a:p>
                    <a:p>
                      <a:r>
                        <a:rPr lang="en-ZA" sz="1800" b="0" i="0" u="none" strike="noStrike" kern="1200" baseline="0" dirty="0">
                          <a:solidFill>
                            <a:schemeClr val="lt1"/>
                          </a:solidFill>
                          <a:latin typeface="+mn-lt"/>
                          <a:ea typeface="+mn-ea"/>
                          <a:cs typeface="+mn-cs"/>
                        </a:rPr>
                        <a:t>• Often no other symptoms 	</a:t>
                      </a:r>
                      <a:endParaRPr lang="en-Z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a:t>Stage 2 - </a:t>
                      </a:r>
                      <a:r>
                        <a:rPr lang="en-GB" sz="1800" b="0" i="0" u="none" strike="noStrike" kern="1200" baseline="0" dirty="0">
                          <a:solidFill>
                            <a:schemeClr val="lt1"/>
                          </a:solidFill>
                          <a:latin typeface="+mn-lt"/>
                          <a:ea typeface="+mn-ea"/>
                          <a:cs typeface="+mn-cs"/>
                        </a:rPr>
                        <a:t>Usually 3 – 7 years after infection 	</a:t>
                      </a:r>
                    </a:p>
                    <a:p>
                      <a:r>
                        <a:rPr lang="en-ZA" sz="1800" b="0" i="0" u="none" strike="noStrike" kern="1200" baseline="0" dirty="0">
                          <a:solidFill>
                            <a:schemeClr val="lt1"/>
                          </a:solidFill>
                          <a:latin typeface="+mn-lt"/>
                          <a:ea typeface="+mn-ea"/>
                          <a:cs typeface="+mn-cs"/>
                        </a:rPr>
                        <a:t>Symptoms may include: </a:t>
                      </a:r>
                    </a:p>
                    <a:p>
                      <a:r>
                        <a:rPr lang="en-ZA" sz="1800" b="0" i="0" u="none" strike="noStrike" kern="1200" baseline="0" dirty="0">
                          <a:solidFill>
                            <a:schemeClr val="lt1"/>
                          </a:solidFill>
                          <a:latin typeface="+mn-lt"/>
                          <a:ea typeface="+mn-ea"/>
                          <a:cs typeface="+mn-cs"/>
                        </a:rPr>
                        <a:t>• Fatigue </a:t>
                      </a:r>
                    </a:p>
                    <a:p>
                      <a:r>
                        <a:rPr lang="en-ZA" sz="1800" b="0" i="0" u="none" strike="noStrike" kern="1200" baseline="0" dirty="0">
                          <a:solidFill>
                            <a:schemeClr val="lt1"/>
                          </a:solidFill>
                          <a:latin typeface="+mn-lt"/>
                          <a:ea typeface="+mn-ea"/>
                          <a:cs typeface="+mn-cs"/>
                        </a:rPr>
                        <a:t>• Night sweats </a:t>
                      </a:r>
                    </a:p>
                    <a:p>
                      <a:r>
                        <a:rPr lang="en-ZA" sz="1800" b="0" i="0" u="none" strike="noStrike" kern="1200" baseline="0" dirty="0">
                          <a:solidFill>
                            <a:schemeClr val="lt1"/>
                          </a:solidFill>
                          <a:latin typeface="+mn-lt"/>
                          <a:ea typeface="+mn-ea"/>
                          <a:cs typeface="+mn-cs"/>
                        </a:rPr>
                        <a:t>• Rashes 	</a:t>
                      </a:r>
                    </a:p>
                    <a:p>
                      <a:endParaRPr lang="en-ZA" b="0" dirty="0"/>
                    </a:p>
                  </a:txBody>
                  <a:tcPr/>
                </a:tc>
                <a:extLst>
                  <a:ext uri="{0D108BD9-81ED-4DB2-BD59-A6C34878D82A}">
                    <a16:rowId xmlns:a16="http://schemas.microsoft.com/office/drawing/2014/main" val="5594747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a:t>Stage 3 - </a:t>
                      </a:r>
                      <a:r>
                        <a:rPr lang="en-GB" sz="1800" b="0" i="0" u="none" strike="noStrike" kern="1200" baseline="0" dirty="0">
                          <a:solidFill>
                            <a:schemeClr val="dk1"/>
                          </a:solidFill>
                          <a:latin typeface="+mn-lt"/>
                          <a:ea typeface="+mn-ea"/>
                          <a:cs typeface="+mn-cs"/>
                        </a:rPr>
                        <a:t>Usually 5 – 8 years after infection 	</a:t>
                      </a:r>
                    </a:p>
                    <a:p>
                      <a:r>
                        <a:rPr lang="en-ZA" sz="1800" b="0" i="0" u="none" strike="noStrike" kern="1200" baseline="0" dirty="0">
                          <a:solidFill>
                            <a:schemeClr val="dk1"/>
                          </a:solidFill>
                          <a:latin typeface="+mn-lt"/>
                          <a:ea typeface="+mn-ea"/>
                          <a:cs typeface="+mn-cs"/>
                        </a:rPr>
                        <a:t>Symptoms may include: </a:t>
                      </a:r>
                    </a:p>
                    <a:p>
                      <a:r>
                        <a:rPr lang="en-ZA" sz="1800" b="0" i="0" u="none" strike="noStrike" kern="1200" baseline="0" dirty="0">
                          <a:solidFill>
                            <a:schemeClr val="dk1"/>
                          </a:solidFill>
                          <a:latin typeface="+mn-lt"/>
                          <a:ea typeface="+mn-ea"/>
                          <a:cs typeface="+mn-cs"/>
                        </a:rPr>
                        <a:t>• Weight loss </a:t>
                      </a:r>
                    </a:p>
                    <a:p>
                      <a:r>
                        <a:rPr lang="en-ZA" sz="1800" b="0" i="0" u="none" strike="noStrike" kern="1200" baseline="0" dirty="0">
                          <a:solidFill>
                            <a:schemeClr val="dk1"/>
                          </a:solidFill>
                          <a:latin typeface="+mn-lt"/>
                          <a:ea typeface="+mn-ea"/>
                          <a:cs typeface="+mn-cs"/>
                        </a:rPr>
                        <a:t>• Persistent fever </a:t>
                      </a:r>
                    </a:p>
                    <a:p>
                      <a:r>
                        <a:rPr lang="en-ZA" sz="1800" b="0" i="0" u="none" strike="noStrike" kern="1200" baseline="0" dirty="0">
                          <a:solidFill>
                            <a:schemeClr val="dk1"/>
                          </a:solidFill>
                          <a:latin typeface="+mn-lt"/>
                          <a:ea typeface="+mn-ea"/>
                          <a:cs typeface="+mn-cs"/>
                        </a:rPr>
                        <a:t>• Chronic diarrhoea </a:t>
                      </a:r>
                    </a:p>
                    <a:p>
                      <a:r>
                        <a:rPr lang="en-ZA" sz="1800" b="0" i="0" u="none" strike="noStrike" kern="1200" baseline="0" dirty="0">
                          <a:solidFill>
                            <a:schemeClr val="dk1"/>
                          </a:solidFill>
                          <a:latin typeface="+mn-lt"/>
                          <a:ea typeface="+mn-ea"/>
                          <a:cs typeface="+mn-cs"/>
                        </a:rPr>
                        <a:t>• Pulmonary TB 	</a:t>
                      </a:r>
                    </a:p>
                    <a:p>
                      <a:endParaRPr lang="en-ZA" dirty="0"/>
                    </a:p>
                  </a:txBody>
                  <a:tcPr/>
                </a:tc>
                <a:tc>
                  <a:txBody>
                    <a:bodyPr/>
                    <a:lstStyle/>
                    <a:p>
                      <a:r>
                        <a:rPr lang="en-ZA" dirty="0"/>
                        <a:t>Stage 4 </a:t>
                      </a:r>
                    </a:p>
                    <a:p>
                      <a:endParaRPr lang="en-ZA" sz="1800" b="0" i="0" u="none" strike="noStrike" kern="1200" baseline="0" dirty="0">
                        <a:solidFill>
                          <a:schemeClr val="dk1"/>
                        </a:solidFill>
                        <a:latin typeface="+mn-lt"/>
                        <a:ea typeface="+mn-ea"/>
                        <a:cs typeface="+mn-cs"/>
                      </a:endParaRPr>
                    </a:p>
                    <a:p>
                      <a:r>
                        <a:rPr lang="en-ZA" sz="1800" b="0" i="0" u="none" strike="noStrike" kern="1200" baseline="0" dirty="0">
                          <a:solidFill>
                            <a:schemeClr val="dk1"/>
                          </a:solidFill>
                          <a:latin typeface="+mn-lt"/>
                          <a:ea typeface="+mn-ea"/>
                          <a:cs typeface="+mn-cs"/>
                        </a:rPr>
                        <a:t>Symptoms may include: </a:t>
                      </a:r>
                    </a:p>
                    <a:p>
                      <a:r>
                        <a:rPr lang="en-ZA" sz="1800" b="0" i="0" u="none" strike="noStrike" kern="1200" baseline="0" dirty="0">
                          <a:solidFill>
                            <a:schemeClr val="dk1"/>
                          </a:solidFill>
                          <a:latin typeface="+mn-lt"/>
                          <a:ea typeface="+mn-ea"/>
                          <a:cs typeface="+mn-cs"/>
                        </a:rPr>
                        <a:t>• Opportunistic infections </a:t>
                      </a:r>
                    </a:p>
                    <a:p>
                      <a:r>
                        <a:rPr lang="en-ZA" sz="1800" b="0" i="0" u="none" strike="noStrike" kern="1200" baseline="0" dirty="0">
                          <a:solidFill>
                            <a:schemeClr val="dk1"/>
                          </a:solidFill>
                          <a:latin typeface="+mn-lt"/>
                          <a:ea typeface="+mn-ea"/>
                          <a:cs typeface="+mn-cs"/>
                        </a:rPr>
                        <a:t>• Dementia </a:t>
                      </a:r>
                    </a:p>
                    <a:p>
                      <a:r>
                        <a:rPr lang="en-ZA" sz="1800" b="0" i="0" u="none" strike="noStrike" kern="1200" baseline="0" dirty="0">
                          <a:solidFill>
                            <a:schemeClr val="dk1"/>
                          </a:solidFill>
                          <a:latin typeface="+mn-lt"/>
                          <a:ea typeface="+mn-ea"/>
                          <a:cs typeface="+mn-cs"/>
                        </a:rPr>
                        <a:t>• PCP pneumonia 	</a:t>
                      </a:r>
                      <a:endParaRPr lang="en-ZA" dirty="0"/>
                    </a:p>
                  </a:txBody>
                  <a:tcPr/>
                </a:tc>
                <a:extLst>
                  <a:ext uri="{0D108BD9-81ED-4DB2-BD59-A6C34878D82A}">
                    <a16:rowId xmlns:a16="http://schemas.microsoft.com/office/drawing/2014/main" val="3386424742"/>
                  </a:ext>
                </a:extLst>
              </a:tr>
            </a:tbl>
          </a:graphicData>
        </a:graphic>
      </p:graphicFrame>
    </p:spTree>
    <p:extLst>
      <p:ext uri="{BB962C8B-B14F-4D97-AF65-F5344CB8AC3E}">
        <p14:creationId xmlns:p14="http://schemas.microsoft.com/office/powerpoint/2010/main" val="2493430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93" y="182645"/>
            <a:ext cx="10515600" cy="1325563"/>
          </a:xfrm>
        </p:spPr>
        <p:txBody>
          <a:bodyPr>
            <a:normAutofit/>
          </a:bodyPr>
          <a:lstStyle/>
          <a:p>
            <a:r>
              <a:rPr lang="en-ZA" dirty="0"/>
              <a:t>Tuberculosis </a:t>
            </a:r>
          </a:p>
        </p:txBody>
      </p:sp>
      <p:pic>
        <p:nvPicPr>
          <p:cNvPr id="8" name="Picture 7">
            <a:extLst>
              <a:ext uri="{FF2B5EF4-FFF2-40B4-BE49-F238E27FC236}">
                <a16:creationId xmlns:a16="http://schemas.microsoft.com/office/drawing/2014/main" id="{C453A40F-7991-4ACF-9AAC-FDF7579BA2EB}"/>
              </a:ext>
            </a:extLst>
          </p:cNvPr>
          <p:cNvPicPr>
            <a:picLocks noChangeAspect="1"/>
          </p:cNvPicPr>
          <p:nvPr/>
        </p:nvPicPr>
        <p:blipFill>
          <a:blip r:embed="rId3"/>
          <a:stretch>
            <a:fillRect/>
          </a:stretch>
        </p:blipFill>
        <p:spPr>
          <a:xfrm>
            <a:off x="6261207" y="1957513"/>
            <a:ext cx="5486400" cy="3644721"/>
          </a:xfrm>
          <a:prstGeom prst="rect">
            <a:avLst/>
          </a:prstGeom>
        </p:spPr>
      </p:pic>
      <p:sp>
        <p:nvSpPr>
          <p:cNvPr id="11" name="TextBox 10">
            <a:extLst>
              <a:ext uri="{FF2B5EF4-FFF2-40B4-BE49-F238E27FC236}">
                <a16:creationId xmlns:a16="http://schemas.microsoft.com/office/drawing/2014/main" id="{9AA5B72B-F872-4E18-A77E-50EA054A61C1}"/>
              </a:ext>
            </a:extLst>
          </p:cNvPr>
          <p:cNvSpPr txBox="1"/>
          <p:nvPr/>
        </p:nvSpPr>
        <p:spPr>
          <a:xfrm>
            <a:off x="329609" y="1366240"/>
            <a:ext cx="5766391" cy="5491760"/>
          </a:xfrm>
          <a:prstGeom prst="rect">
            <a:avLst/>
          </a:prstGeom>
          <a:noFill/>
        </p:spPr>
        <p:txBody>
          <a:bodyPr wrap="square" rtlCol="0">
            <a:spAutoFit/>
          </a:bodyPr>
          <a:lstStyle/>
          <a:p>
            <a:pPr>
              <a:lnSpc>
                <a:spcPct val="90000"/>
              </a:lnSpc>
              <a:spcBef>
                <a:spcPts val="1000"/>
              </a:spcBef>
            </a:pPr>
            <a:r>
              <a:rPr lang="en-GB" sz="1800" b="1" i="0" u="none" strike="noStrike" baseline="0" dirty="0">
                <a:solidFill>
                  <a:srgbClr val="000000"/>
                </a:solidFill>
                <a:latin typeface="Frutiger 45 Light"/>
              </a:rPr>
              <a:t>• Ask: </a:t>
            </a:r>
            <a:r>
              <a:rPr lang="en-GB" sz="1800" b="0" i="1" u="none" strike="noStrike" baseline="0" dirty="0">
                <a:solidFill>
                  <a:srgbClr val="000000"/>
                </a:solidFill>
                <a:latin typeface="Frutiger 55 Roman"/>
              </a:rPr>
              <a:t>“What is Tuberculosis (TB)?” </a:t>
            </a:r>
            <a:endParaRPr lang="en-GB" sz="1800" b="0" i="0" u="none" strike="noStrike" baseline="0" dirty="0">
              <a:solidFill>
                <a:srgbClr val="000000"/>
              </a:solidFill>
              <a:latin typeface="Frutiger 55 Roman"/>
            </a:endParaRPr>
          </a:p>
          <a:p>
            <a:pPr>
              <a:lnSpc>
                <a:spcPct val="90000"/>
              </a:lnSpc>
              <a:spcBef>
                <a:spcPts val="1000"/>
              </a:spcBef>
            </a:pPr>
            <a:r>
              <a:rPr lang="en-GB" sz="1800" b="1" i="0" u="none" strike="noStrike" baseline="0" dirty="0">
                <a:solidFill>
                  <a:srgbClr val="000000"/>
                </a:solidFill>
                <a:latin typeface="Frutiger 45 Light"/>
              </a:rPr>
              <a:t>• Say: </a:t>
            </a:r>
            <a:r>
              <a:rPr lang="en-GB" sz="1800" b="0" i="1" u="none" strike="noStrike" baseline="0" dirty="0">
                <a:solidFill>
                  <a:srgbClr val="000000"/>
                </a:solidFill>
                <a:latin typeface="Frutiger 55 Roman"/>
              </a:rPr>
              <a:t>“It is an infectious disease usually affecting the lungs (pulmonary TB) or other parts of the body such as the brain, lymph nodes, kidneys, bones, joints, etc. (extra pulmonary TB).” </a:t>
            </a:r>
            <a:endParaRPr lang="en-GB" sz="1800" b="0" i="0" u="none" strike="noStrike" baseline="0" dirty="0">
              <a:solidFill>
                <a:srgbClr val="000000"/>
              </a:solidFill>
              <a:latin typeface="Frutiger 55 Roman"/>
            </a:endParaRPr>
          </a:p>
          <a:p>
            <a:pPr>
              <a:lnSpc>
                <a:spcPct val="90000"/>
              </a:lnSpc>
              <a:spcBef>
                <a:spcPts val="1000"/>
              </a:spcBef>
            </a:pPr>
            <a:r>
              <a:rPr lang="en-GB" sz="1800" b="1" i="0" u="none" strike="noStrike" baseline="0" dirty="0">
                <a:solidFill>
                  <a:srgbClr val="000000"/>
                </a:solidFill>
                <a:latin typeface="Frutiger 45 Light"/>
              </a:rPr>
              <a:t>• Ask: </a:t>
            </a:r>
            <a:r>
              <a:rPr lang="en-GB" sz="1800" b="0" i="1" u="none" strike="noStrike" baseline="0" dirty="0">
                <a:solidFill>
                  <a:srgbClr val="000000"/>
                </a:solidFill>
                <a:latin typeface="Frutiger 55 Roman"/>
              </a:rPr>
              <a:t>“What are TB Symptoms?” </a:t>
            </a:r>
            <a:endParaRPr lang="en-GB" sz="1800" b="0" i="0" u="none" strike="noStrike" baseline="0" dirty="0">
              <a:solidFill>
                <a:srgbClr val="000000"/>
              </a:solidFill>
              <a:latin typeface="Frutiger 55 Roman"/>
            </a:endParaRPr>
          </a:p>
          <a:p>
            <a:pPr>
              <a:lnSpc>
                <a:spcPct val="90000"/>
              </a:lnSpc>
              <a:spcBef>
                <a:spcPts val="1000"/>
              </a:spcBef>
            </a:pPr>
            <a:r>
              <a:rPr lang="en-ZA" sz="1800" b="1" i="0" u="none" strike="noStrike" baseline="0" dirty="0">
                <a:solidFill>
                  <a:srgbClr val="000000"/>
                </a:solidFill>
                <a:latin typeface="Frutiger 45 Light"/>
              </a:rPr>
              <a:t>• Say: </a:t>
            </a:r>
            <a:endParaRPr lang="en-ZA" sz="1800" b="0" i="0" u="none" strike="noStrike" baseline="0" dirty="0">
              <a:solidFill>
                <a:srgbClr val="000000"/>
              </a:solidFill>
              <a:latin typeface="Frutiger 45 Light"/>
            </a:endParaRPr>
          </a:p>
          <a:p>
            <a:pPr>
              <a:lnSpc>
                <a:spcPct val="90000"/>
              </a:lnSpc>
              <a:spcBef>
                <a:spcPts val="1000"/>
              </a:spcBef>
            </a:pPr>
            <a:r>
              <a:rPr lang="en-GB" sz="1800" b="0" i="1" u="none" strike="noStrike" baseline="0" dirty="0">
                <a:solidFill>
                  <a:srgbClr val="000000"/>
                </a:solidFill>
                <a:latin typeface="Frutiger 55 Roman"/>
              </a:rPr>
              <a:t>– Cough with thick mucus 	– Loss of appetite </a:t>
            </a:r>
            <a:endParaRPr lang="en-GB" sz="1800" b="0" i="0" u="none" strike="noStrike" baseline="0" dirty="0">
              <a:solidFill>
                <a:srgbClr val="000000"/>
              </a:solidFill>
              <a:latin typeface="Frutiger 55 Roman"/>
            </a:endParaRPr>
          </a:p>
          <a:p>
            <a:pPr>
              <a:lnSpc>
                <a:spcPct val="90000"/>
              </a:lnSpc>
              <a:spcBef>
                <a:spcPts val="1000"/>
              </a:spcBef>
            </a:pPr>
            <a:r>
              <a:rPr lang="en-ZA" sz="1800" b="0" i="1" u="none" strike="noStrike" baseline="0" dirty="0">
                <a:solidFill>
                  <a:srgbClr val="000000"/>
                </a:solidFill>
                <a:latin typeface="Frutiger 55 Roman"/>
              </a:rPr>
              <a:t>– Fever 			– Weight loss </a:t>
            </a:r>
            <a:endParaRPr lang="en-ZA" sz="1800" b="0" i="0" u="none" strike="noStrike" baseline="0" dirty="0">
              <a:solidFill>
                <a:srgbClr val="000000"/>
              </a:solidFill>
              <a:latin typeface="Frutiger 55 Roman"/>
            </a:endParaRPr>
          </a:p>
          <a:p>
            <a:pPr>
              <a:lnSpc>
                <a:spcPct val="90000"/>
              </a:lnSpc>
              <a:spcBef>
                <a:spcPts val="1000"/>
              </a:spcBef>
            </a:pPr>
            <a:r>
              <a:rPr lang="en-ZA" sz="1800" b="0" i="1" u="none" strike="noStrike" baseline="0" dirty="0">
                <a:solidFill>
                  <a:srgbClr val="000000"/>
                </a:solidFill>
                <a:latin typeface="Frutiger 55 Roman"/>
              </a:rPr>
              <a:t>– Chills 			– Fatigue </a:t>
            </a:r>
            <a:endParaRPr lang="en-ZA" sz="1800" b="0" i="0" u="none" strike="noStrike" baseline="0" dirty="0">
              <a:solidFill>
                <a:srgbClr val="000000"/>
              </a:solidFill>
              <a:latin typeface="Frutiger 55 Roman"/>
            </a:endParaRPr>
          </a:p>
          <a:p>
            <a:pPr>
              <a:lnSpc>
                <a:spcPct val="90000"/>
              </a:lnSpc>
              <a:spcBef>
                <a:spcPts val="1000"/>
              </a:spcBef>
            </a:pPr>
            <a:r>
              <a:rPr lang="en-ZA" sz="1800" b="0" i="1" u="none" strike="noStrike" baseline="0" dirty="0">
                <a:solidFill>
                  <a:srgbClr val="000000"/>
                </a:solidFill>
                <a:latin typeface="Frutiger 55 Roman"/>
              </a:rPr>
              <a:t>– Night sweats </a:t>
            </a:r>
            <a:endParaRPr lang="en-ZA" sz="1800" b="0" i="0" u="none" strike="noStrike" baseline="0" dirty="0">
              <a:solidFill>
                <a:srgbClr val="000000"/>
              </a:solidFill>
              <a:latin typeface="Frutiger 55 Roman"/>
            </a:endParaRPr>
          </a:p>
          <a:p>
            <a:pPr>
              <a:lnSpc>
                <a:spcPct val="90000"/>
              </a:lnSpc>
              <a:spcBef>
                <a:spcPts val="1000"/>
              </a:spcBef>
            </a:pPr>
            <a:r>
              <a:rPr lang="en-GB" sz="1800" b="1" i="0" u="none" strike="noStrike" baseline="0" dirty="0">
                <a:solidFill>
                  <a:srgbClr val="000000"/>
                </a:solidFill>
                <a:latin typeface="Frutiger 45 Light"/>
              </a:rPr>
              <a:t>• Say: </a:t>
            </a:r>
            <a:r>
              <a:rPr lang="en-GB" sz="1800" b="0" i="1" u="none" strike="noStrike" baseline="0" dirty="0">
                <a:solidFill>
                  <a:srgbClr val="000000"/>
                </a:solidFill>
                <a:latin typeface="Frutiger 55 Roman"/>
              </a:rPr>
              <a:t>“If you are HIV-positive, it is very important to be tested for TB. </a:t>
            </a:r>
            <a:endParaRPr lang="en-GB" sz="1800" b="0" i="0" u="none" strike="noStrike" baseline="0" dirty="0">
              <a:solidFill>
                <a:srgbClr val="000000"/>
              </a:solidFill>
              <a:latin typeface="Frutiger 55 Roman"/>
            </a:endParaRPr>
          </a:p>
          <a:p>
            <a:pPr>
              <a:lnSpc>
                <a:spcPct val="90000"/>
              </a:lnSpc>
              <a:spcBef>
                <a:spcPts val="1000"/>
              </a:spcBef>
            </a:pPr>
            <a:r>
              <a:rPr lang="en-GB" sz="1800" b="0" i="1" u="none" strike="noStrike" baseline="0" dirty="0">
                <a:solidFill>
                  <a:srgbClr val="000000"/>
                </a:solidFill>
                <a:latin typeface="Frutiger 55 Roman"/>
              </a:rPr>
              <a:t>– TB is a leading cause of death for people living with HIV. </a:t>
            </a:r>
            <a:endParaRPr lang="en-GB" sz="1800" b="0" i="0" u="none" strike="noStrike" baseline="0" dirty="0">
              <a:solidFill>
                <a:srgbClr val="000000"/>
              </a:solidFill>
              <a:latin typeface="Frutiger 55 Roman"/>
            </a:endParaRPr>
          </a:p>
          <a:p>
            <a:pPr>
              <a:lnSpc>
                <a:spcPct val="90000"/>
              </a:lnSpc>
              <a:spcBef>
                <a:spcPts val="1000"/>
              </a:spcBef>
            </a:pPr>
            <a:r>
              <a:rPr lang="en-GB" sz="1800" b="0" i="1" u="none" strike="noStrike" baseline="0" dirty="0">
                <a:solidFill>
                  <a:srgbClr val="000000"/>
                </a:solidFill>
                <a:latin typeface="Frutiger 55 Roman"/>
              </a:rPr>
              <a:t>– Everyone with HIV and AIDS should be tested for TB. </a:t>
            </a:r>
            <a:endParaRPr lang="en-GB" sz="1800" b="0" i="0" u="none" strike="noStrike" baseline="0" dirty="0">
              <a:solidFill>
                <a:srgbClr val="000000"/>
              </a:solidFill>
              <a:latin typeface="Frutiger 55 Roman"/>
            </a:endParaRPr>
          </a:p>
          <a:p>
            <a:pPr>
              <a:lnSpc>
                <a:spcPct val="90000"/>
              </a:lnSpc>
              <a:spcBef>
                <a:spcPts val="1000"/>
              </a:spcBef>
            </a:pPr>
            <a:r>
              <a:rPr lang="en-GB" sz="1800" b="0" i="1" u="none" strike="noStrike" baseline="0" dirty="0">
                <a:solidFill>
                  <a:srgbClr val="000000"/>
                </a:solidFill>
                <a:latin typeface="Frutiger 55 Roman"/>
              </a:rPr>
              <a:t>– TB can be treated and cured with medication.” </a:t>
            </a:r>
            <a:endParaRPr lang="en-ZA" dirty="0"/>
          </a:p>
        </p:txBody>
      </p:sp>
    </p:spTree>
    <p:extLst>
      <p:ext uri="{BB962C8B-B14F-4D97-AF65-F5344CB8AC3E}">
        <p14:creationId xmlns:p14="http://schemas.microsoft.com/office/powerpoint/2010/main" val="1115464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1823</TotalTime>
  <Words>1179</Words>
  <Application>Microsoft Office PowerPoint</Application>
  <PresentationFormat>Widescreen</PresentationFormat>
  <Paragraphs>153</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Frutiger 45 Light</vt:lpstr>
      <vt:lpstr>Frutiger 55 Roman</vt:lpstr>
      <vt:lpstr>Frutiger-Roman</vt:lpstr>
      <vt:lpstr>Wingdings</vt:lpstr>
      <vt:lpstr>Office Theme</vt:lpstr>
      <vt:lpstr>iACT Curriculum: Basics of HIV/AIDS</vt:lpstr>
      <vt:lpstr>Objectives </vt:lpstr>
      <vt:lpstr>HIV Basics </vt:lpstr>
      <vt:lpstr>HIV basics cont…</vt:lpstr>
      <vt:lpstr>CD4’s </vt:lpstr>
      <vt:lpstr>CD4’s cont….</vt:lpstr>
      <vt:lpstr>Opportunistic infections (OIs) </vt:lpstr>
      <vt:lpstr>Stages of HIV/AIDS</vt:lpstr>
      <vt:lpstr>Tuberculosis </vt:lpstr>
      <vt:lpstr>Sexually Transmitted Diseases</vt:lpstr>
      <vt:lpstr>In conclusion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 SRH and AYFS</dc:title>
  <dc:creator>Sheena Lott</dc:creator>
  <cp:lastModifiedBy>Sheena Lott</cp:lastModifiedBy>
  <cp:revision>28</cp:revision>
  <dcterms:created xsi:type="dcterms:W3CDTF">2020-09-14T11:54:17Z</dcterms:created>
  <dcterms:modified xsi:type="dcterms:W3CDTF">2022-08-17T11:08:16Z</dcterms:modified>
</cp:coreProperties>
</file>