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9" r:id="rId3"/>
    <p:sldId id="284" r:id="rId4"/>
    <p:sldId id="271" r:id="rId5"/>
    <p:sldId id="272" r:id="rId6"/>
    <p:sldId id="277" r:id="rId7"/>
    <p:sldId id="273" r:id="rId8"/>
    <p:sldId id="283" r:id="rId9"/>
    <p:sldId id="279"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4E3364-E5BB-4769-A10B-9B65A51A3B32}" v="11" dt="2022-08-17T11:12:16.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85678" autoAdjust="0"/>
  </p:normalViewPr>
  <p:slideViewPr>
    <p:cSldViewPr snapToGrid="0">
      <p:cViewPr varScale="1">
        <p:scale>
          <a:sx n="54" d="100"/>
          <a:sy n="54" d="100"/>
        </p:scale>
        <p:origin x="1144" y="48"/>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ena Lott" userId="2193ee64-32fa-4aa9-9971-f83d67764336" providerId="ADAL" clId="{664E3364-E5BB-4769-A10B-9B65A51A3B32}"/>
    <pc:docChg chg="custSel addSld delSld modSld sldOrd">
      <pc:chgData name="Sheena Lott" userId="2193ee64-32fa-4aa9-9971-f83d67764336" providerId="ADAL" clId="{664E3364-E5BB-4769-A10B-9B65A51A3B32}" dt="2022-08-17T11:12:25.967" v="27" actId="26606"/>
      <pc:docMkLst>
        <pc:docMk/>
      </pc:docMkLst>
      <pc:sldChg chg="addSp delSp modSp mod">
        <pc:chgData name="Sheena Lott" userId="2193ee64-32fa-4aa9-9971-f83d67764336" providerId="ADAL" clId="{664E3364-E5BB-4769-A10B-9B65A51A3B32}" dt="2022-08-17T11:10:53.972" v="3" actId="478"/>
        <pc:sldMkLst>
          <pc:docMk/>
          <pc:sldMk cId="1964923335" sldId="256"/>
        </pc:sldMkLst>
        <pc:grpChg chg="del">
          <ac:chgData name="Sheena Lott" userId="2193ee64-32fa-4aa9-9971-f83d67764336" providerId="ADAL" clId="{664E3364-E5BB-4769-A10B-9B65A51A3B32}" dt="2022-08-17T11:10:53.972" v="3" actId="478"/>
          <ac:grpSpMkLst>
            <pc:docMk/>
            <pc:sldMk cId="1964923335" sldId="256"/>
            <ac:grpSpMk id="4" creationId="{76B5155E-858A-42E8-9341-72DDD07E5517}"/>
          </ac:grpSpMkLst>
        </pc:grpChg>
        <pc:picChg chg="add mod">
          <ac:chgData name="Sheena Lott" userId="2193ee64-32fa-4aa9-9971-f83d67764336" providerId="ADAL" clId="{664E3364-E5BB-4769-A10B-9B65A51A3B32}" dt="2022-08-17T11:10:51.430" v="2" actId="1076"/>
          <ac:picMkLst>
            <pc:docMk/>
            <pc:sldMk cId="1964923335" sldId="256"/>
            <ac:picMk id="8" creationId="{C93B6FD6-3612-8949-6BAA-8FA65DDF2903}"/>
          </ac:picMkLst>
        </pc:picChg>
        <pc:picChg chg="del">
          <ac:chgData name="Sheena Lott" userId="2193ee64-32fa-4aa9-9971-f83d67764336" providerId="ADAL" clId="{664E3364-E5BB-4769-A10B-9B65A51A3B32}" dt="2022-08-17T11:10:46.478" v="0" actId="478"/>
          <ac:picMkLst>
            <pc:docMk/>
            <pc:sldMk cId="1964923335" sldId="256"/>
            <ac:picMk id="13" creationId="{EE2D781E-FE62-4542-8527-0231CE315197}"/>
          </ac:picMkLst>
        </pc:picChg>
      </pc:sldChg>
      <pc:sldChg chg="del">
        <pc:chgData name="Sheena Lott" userId="2193ee64-32fa-4aa9-9971-f83d67764336" providerId="ADAL" clId="{664E3364-E5BB-4769-A10B-9B65A51A3B32}" dt="2022-08-17T11:11:27.054" v="12" actId="47"/>
        <pc:sldMkLst>
          <pc:docMk/>
          <pc:sldMk cId="1169850167" sldId="264"/>
        </pc:sldMkLst>
      </pc:sldChg>
      <pc:sldChg chg="del">
        <pc:chgData name="Sheena Lott" userId="2193ee64-32fa-4aa9-9971-f83d67764336" providerId="ADAL" clId="{664E3364-E5BB-4769-A10B-9B65A51A3B32}" dt="2022-08-17T11:11:54.254" v="23" actId="47"/>
        <pc:sldMkLst>
          <pc:docMk/>
          <pc:sldMk cId="1763588777" sldId="265"/>
        </pc:sldMkLst>
      </pc:sldChg>
      <pc:sldChg chg="del">
        <pc:chgData name="Sheena Lott" userId="2193ee64-32fa-4aa9-9971-f83d67764336" providerId="ADAL" clId="{664E3364-E5BB-4769-A10B-9B65A51A3B32}" dt="2022-08-17T11:11:55.190" v="24" actId="47"/>
        <pc:sldMkLst>
          <pc:docMk/>
          <pc:sldMk cId="752710555" sldId="266"/>
        </pc:sldMkLst>
      </pc:sldChg>
      <pc:sldChg chg="delSp mod">
        <pc:chgData name="Sheena Lott" userId="2193ee64-32fa-4aa9-9971-f83d67764336" providerId="ADAL" clId="{664E3364-E5BB-4769-A10B-9B65A51A3B32}" dt="2022-08-17T11:10:56.953" v="5" actId="478"/>
        <pc:sldMkLst>
          <pc:docMk/>
          <pc:sldMk cId="1049972204" sldId="269"/>
        </pc:sldMkLst>
        <pc:grpChg chg="del">
          <ac:chgData name="Sheena Lott" userId="2193ee64-32fa-4aa9-9971-f83d67764336" providerId="ADAL" clId="{664E3364-E5BB-4769-A10B-9B65A51A3B32}" dt="2022-08-17T11:10:56.953" v="5" actId="478"/>
          <ac:grpSpMkLst>
            <pc:docMk/>
            <pc:sldMk cId="1049972204" sldId="269"/>
            <ac:grpSpMk id="4" creationId="{65445117-CB47-49CD-97E6-CCE326E0418E}"/>
          </ac:grpSpMkLst>
        </pc:grpChg>
        <pc:picChg chg="del">
          <ac:chgData name="Sheena Lott" userId="2193ee64-32fa-4aa9-9971-f83d67764336" providerId="ADAL" clId="{664E3364-E5BB-4769-A10B-9B65A51A3B32}" dt="2022-08-17T11:10:56.235" v="4" actId="478"/>
          <ac:picMkLst>
            <pc:docMk/>
            <pc:sldMk cId="1049972204" sldId="269"/>
            <ac:picMk id="9" creationId="{24513E8C-AD68-4A04-B4BE-F266D9ECC676}"/>
          </ac:picMkLst>
        </pc:picChg>
      </pc:sldChg>
      <pc:sldChg chg="delSp mod">
        <pc:chgData name="Sheena Lott" userId="2193ee64-32fa-4aa9-9971-f83d67764336" providerId="ADAL" clId="{664E3364-E5BB-4769-A10B-9B65A51A3B32}" dt="2022-08-17T11:11:03.748" v="9" actId="478"/>
        <pc:sldMkLst>
          <pc:docMk/>
          <pc:sldMk cId="3174374998" sldId="271"/>
        </pc:sldMkLst>
        <pc:grpChg chg="del">
          <ac:chgData name="Sheena Lott" userId="2193ee64-32fa-4aa9-9971-f83d67764336" providerId="ADAL" clId="{664E3364-E5BB-4769-A10B-9B65A51A3B32}" dt="2022-08-17T11:11:03.748" v="9" actId="478"/>
          <ac:grpSpMkLst>
            <pc:docMk/>
            <pc:sldMk cId="3174374998" sldId="271"/>
            <ac:grpSpMk id="4" creationId="{65445117-CB47-49CD-97E6-CCE326E0418E}"/>
          </ac:grpSpMkLst>
        </pc:grpChg>
        <pc:picChg chg="del">
          <ac:chgData name="Sheena Lott" userId="2193ee64-32fa-4aa9-9971-f83d67764336" providerId="ADAL" clId="{664E3364-E5BB-4769-A10B-9B65A51A3B32}" dt="2022-08-17T11:11:02.996" v="8" actId="478"/>
          <ac:picMkLst>
            <pc:docMk/>
            <pc:sldMk cId="3174374998" sldId="271"/>
            <ac:picMk id="9" creationId="{24513E8C-AD68-4A04-B4BE-F266D9ECC676}"/>
          </ac:picMkLst>
        </pc:picChg>
      </pc:sldChg>
      <pc:sldChg chg="delSp mod">
        <pc:chgData name="Sheena Lott" userId="2193ee64-32fa-4aa9-9971-f83d67764336" providerId="ADAL" clId="{664E3364-E5BB-4769-A10B-9B65A51A3B32}" dt="2022-08-17T11:11:07.010" v="11" actId="478"/>
        <pc:sldMkLst>
          <pc:docMk/>
          <pc:sldMk cId="662043757" sldId="272"/>
        </pc:sldMkLst>
        <pc:grpChg chg="del">
          <ac:chgData name="Sheena Lott" userId="2193ee64-32fa-4aa9-9971-f83d67764336" providerId="ADAL" clId="{664E3364-E5BB-4769-A10B-9B65A51A3B32}" dt="2022-08-17T11:11:07.010" v="11" actId="478"/>
          <ac:grpSpMkLst>
            <pc:docMk/>
            <pc:sldMk cId="662043757" sldId="272"/>
            <ac:grpSpMk id="4" creationId="{65445117-CB47-49CD-97E6-CCE326E0418E}"/>
          </ac:grpSpMkLst>
        </pc:grpChg>
        <pc:picChg chg="del">
          <ac:chgData name="Sheena Lott" userId="2193ee64-32fa-4aa9-9971-f83d67764336" providerId="ADAL" clId="{664E3364-E5BB-4769-A10B-9B65A51A3B32}" dt="2022-08-17T11:11:06.317" v="10" actId="478"/>
          <ac:picMkLst>
            <pc:docMk/>
            <pc:sldMk cId="662043757" sldId="272"/>
            <ac:picMk id="9" creationId="{24513E8C-AD68-4A04-B4BE-F266D9ECC676}"/>
          </ac:picMkLst>
        </pc:picChg>
      </pc:sldChg>
      <pc:sldChg chg="delSp mod">
        <pc:chgData name="Sheena Lott" userId="2193ee64-32fa-4aa9-9971-f83d67764336" providerId="ADAL" clId="{664E3364-E5BB-4769-A10B-9B65A51A3B32}" dt="2022-08-17T11:11:42.939" v="18" actId="478"/>
        <pc:sldMkLst>
          <pc:docMk/>
          <pc:sldMk cId="1728126525" sldId="273"/>
        </pc:sldMkLst>
        <pc:grpChg chg="del">
          <ac:chgData name="Sheena Lott" userId="2193ee64-32fa-4aa9-9971-f83d67764336" providerId="ADAL" clId="{664E3364-E5BB-4769-A10B-9B65A51A3B32}" dt="2022-08-17T11:11:42.939" v="18" actId="478"/>
          <ac:grpSpMkLst>
            <pc:docMk/>
            <pc:sldMk cId="1728126525" sldId="273"/>
            <ac:grpSpMk id="4" creationId="{65445117-CB47-49CD-97E6-CCE326E0418E}"/>
          </ac:grpSpMkLst>
        </pc:grpChg>
        <pc:picChg chg="del">
          <ac:chgData name="Sheena Lott" userId="2193ee64-32fa-4aa9-9971-f83d67764336" providerId="ADAL" clId="{664E3364-E5BB-4769-A10B-9B65A51A3B32}" dt="2022-08-17T11:11:42.165" v="17" actId="478"/>
          <ac:picMkLst>
            <pc:docMk/>
            <pc:sldMk cId="1728126525" sldId="273"/>
            <ac:picMk id="9" creationId="{24513E8C-AD68-4A04-B4BE-F266D9ECC676}"/>
          </ac:picMkLst>
        </pc:picChg>
      </pc:sldChg>
      <pc:sldChg chg="addSp delSp modSp add mod setBg delDesignElem">
        <pc:chgData name="Sheena Lott" userId="2193ee64-32fa-4aa9-9971-f83d67764336" providerId="ADAL" clId="{664E3364-E5BB-4769-A10B-9B65A51A3B32}" dt="2022-08-17T11:12:25.967" v="27" actId="26606"/>
        <pc:sldMkLst>
          <pc:docMk/>
          <pc:sldMk cId="990494987" sldId="274"/>
        </pc:sldMkLst>
        <pc:spChg chg="mod">
          <ac:chgData name="Sheena Lott" userId="2193ee64-32fa-4aa9-9971-f83d67764336" providerId="ADAL" clId="{664E3364-E5BB-4769-A10B-9B65A51A3B32}" dt="2022-08-17T11:12:25.967" v="27" actId="26606"/>
          <ac:spMkLst>
            <pc:docMk/>
            <pc:sldMk cId="990494987" sldId="274"/>
            <ac:spMk id="3" creationId="{00000000-0000-0000-0000-000000000000}"/>
          </ac:spMkLst>
        </pc:spChg>
        <pc:spChg chg="del">
          <ac:chgData name="Sheena Lott" userId="2193ee64-32fa-4aa9-9971-f83d67764336" providerId="ADAL" clId="{664E3364-E5BB-4769-A10B-9B65A51A3B32}" dt="2022-08-17T11:12:16.733" v="26"/>
          <ac:spMkLst>
            <pc:docMk/>
            <pc:sldMk cId="990494987" sldId="274"/>
            <ac:spMk id="15" creationId="{AB43E7DC-5101-4E7C-ADB5-596311F53DEA}"/>
          </ac:spMkLst>
        </pc:spChg>
        <pc:spChg chg="add">
          <ac:chgData name="Sheena Lott" userId="2193ee64-32fa-4aa9-9971-f83d67764336" providerId="ADAL" clId="{664E3364-E5BB-4769-A10B-9B65A51A3B32}" dt="2022-08-17T11:12:25.967" v="27" actId="26606"/>
          <ac:spMkLst>
            <pc:docMk/>
            <pc:sldMk cId="990494987" sldId="274"/>
            <ac:spMk id="16" creationId="{1B8BCA7A-6464-4C53-A572-89B2B3C2D8D4}"/>
          </ac:spMkLst>
        </pc:spChg>
        <pc:spChg chg="add">
          <ac:chgData name="Sheena Lott" userId="2193ee64-32fa-4aa9-9971-f83d67764336" providerId="ADAL" clId="{664E3364-E5BB-4769-A10B-9B65A51A3B32}" dt="2022-08-17T11:12:25.967" v="27" actId="26606"/>
          <ac:spMkLst>
            <pc:docMk/>
            <pc:sldMk cId="990494987" sldId="274"/>
            <ac:spMk id="18" creationId="{AB43E7DC-5101-4E7C-ADB5-596311F53DEA}"/>
          </ac:spMkLst>
        </pc:spChg>
        <pc:spChg chg="del">
          <ac:chgData name="Sheena Lott" userId="2193ee64-32fa-4aa9-9971-f83d67764336" providerId="ADAL" clId="{664E3364-E5BB-4769-A10B-9B65A51A3B32}" dt="2022-08-17T11:12:16.733" v="26"/>
          <ac:spMkLst>
            <pc:docMk/>
            <pc:sldMk cId="990494987" sldId="274"/>
            <ac:spMk id="20" creationId="{1B8BCA7A-6464-4C53-A572-89B2B3C2D8D4}"/>
          </ac:spMkLst>
        </pc:spChg>
      </pc:sldChg>
      <pc:sldChg chg="delSp mod ord">
        <pc:chgData name="Sheena Lott" userId="2193ee64-32fa-4aa9-9971-f83d67764336" providerId="ADAL" clId="{664E3364-E5BB-4769-A10B-9B65A51A3B32}" dt="2022-08-17T11:11:39.589" v="16" actId="478"/>
        <pc:sldMkLst>
          <pc:docMk/>
          <pc:sldMk cId="2493430911" sldId="277"/>
        </pc:sldMkLst>
        <pc:grpChg chg="del">
          <ac:chgData name="Sheena Lott" userId="2193ee64-32fa-4aa9-9971-f83d67764336" providerId="ADAL" clId="{664E3364-E5BB-4769-A10B-9B65A51A3B32}" dt="2022-08-17T11:11:39.589" v="16" actId="478"/>
          <ac:grpSpMkLst>
            <pc:docMk/>
            <pc:sldMk cId="2493430911" sldId="277"/>
            <ac:grpSpMk id="4" creationId="{65445117-CB47-49CD-97E6-CCE326E0418E}"/>
          </ac:grpSpMkLst>
        </pc:grpChg>
        <pc:picChg chg="del">
          <ac:chgData name="Sheena Lott" userId="2193ee64-32fa-4aa9-9971-f83d67764336" providerId="ADAL" clId="{664E3364-E5BB-4769-A10B-9B65A51A3B32}" dt="2022-08-17T11:11:38.845" v="15" actId="478"/>
          <ac:picMkLst>
            <pc:docMk/>
            <pc:sldMk cId="2493430911" sldId="277"/>
            <ac:picMk id="9" creationId="{24513E8C-AD68-4A04-B4BE-F266D9ECC676}"/>
          </ac:picMkLst>
        </pc:picChg>
      </pc:sldChg>
      <pc:sldChg chg="delSp mod">
        <pc:chgData name="Sheena Lott" userId="2193ee64-32fa-4aa9-9971-f83d67764336" providerId="ADAL" clId="{664E3364-E5BB-4769-A10B-9B65A51A3B32}" dt="2022-08-17T11:11:51.756" v="22" actId="478"/>
        <pc:sldMkLst>
          <pc:docMk/>
          <pc:sldMk cId="1677217235" sldId="279"/>
        </pc:sldMkLst>
        <pc:grpChg chg="del">
          <ac:chgData name="Sheena Lott" userId="2193ee64-32fa-4aa9-9971-f83d67764336" providerId="ADAL" clId="{664E3364-E5BB-4769-A10B-9B65A51A3B32}" dt="2022-08-17T11:11:51.756" v="22" actId="478"/>
          <ac:grpSpMkLst>
            <pc:docMk/>
            <pc:sldMk cId="1677217235" sldId="279"/>
            <ac:grpSpMk id="4" creationId="{65445117-CB47-49CD-97E6-CCE326E0418E}"/>
          </ac:grpSpMkLst>
        </pc:grpChg>
        <pc:picChg chg="del">
          <ac:chgData name="Sheena Lott" userId="2193ee64-32fa-4aa9-9971-f83d67764336" providerId="ADAL" clId="{664E3364-E5BB-4769-A10B-9B65A51A3B32}" dt="2022-08-17T11:11:50.926" v="21" actId="478"/>
          <ac:picMkLst>
            <pc:docMk/>
            <pc:sldMk cId="1677217235" sldId="279"/>
            <ac:picMk id="9" creationId="{24513E8C-AD68-4A04-B4BE-F266D9ECC676}"/>
          </ac:picMkLst>
        </pc:picChg>
      </pc:sldChg>
      <pc:sldChg chg="delSp mod">
        <pc:chgData name="Sheena Lott" userId="2193ee64-32fa-4aa9-9971-f83d67764336" providerId="ADAL" clId="{664E3364-E5BB-4769-A10B-9B65A51A3B32}" dt="2022-08-17T11:11:48.099" v="20" actId="478"/>
        <pc:sldMkLst>
          <pc:docMk/>
          <pc:sldMk cId="2248088524" sldId="283"/>
        </pc:sldMkLst>
        <pc:grpChg chg="del">
          <ac:chgData name="Sheena Lott" userId="2193ee64-32fa-4aa9-9971-f83d67764336" providerId="ADAL" clId="{664E3364-E5BB-4769-A10B-9B65A51A3B32}" dt="2022-08-17T11:11:48.099" v="20" actId="478"/>
          <ac:grpSpMkLst>
            <pc:docMk/>
            <pc:sldMk cId="2248088524" sldId="283"/>
            <ac:grpSpMk id="4" creationId="{65445117-CB47-49CD-97E6-CCE326E0418E}"/>
          </ac:grpSpMkLst>
        </pc:grpChg>
        <pc:picChg chg="del">
          <ac:chgData name="Sheena Lott" userId="2193ee64-32fa-4aa9-9971-f83d67764336" providerId="ADAL" clId="{664E3364-E5BB-4769-A10B-9B65A51A3B32}" dt="2022-08-17T11:11:47.312" v="19" actId="478"/>
          <ac:picMkLst>
            <pc:docMk/>
            <pc:sldMk cId="2248088524" sldId="283"/>
            <ac:picMk id="9" creationId="{24513E8C-AD68-4A04-B4BE-F266D9ECC676}"/>
          </ac:picMkLst>
        </pc:picChg>
      </pc:sldChg>
      <pc:sldChg chg="delSp mod">
        <pc:chgData name="Sheena Lott" userId="2193ee64-32fa-4aa9-9971-f83d67764336" providerId="ADAL" clId="{664E3364-E5BB-4769-A10B-9B65A51A3B32}" dt="2022-08-17T11:11:00.386" v="7" actId="478"/>
        <pc:sldMkLst>
          <pc:docMk/>
          <pc:sldMk cId="17821478" sldId="284"/>
        </pc:sldMkLst>
        <pc:grpChg chg="del">
          <ac:chgData name="Sheena Lott" userId="2193ee64-32fa-4aa9-9971-f83d67764336" providerId="ADAL" clId="{664E3364-E5BB-4769-A10B-9B65A51A3B32}" dt="2022-08-17T11:11:00.386" v="7" actId="478"/>
          <ac:grpSpMkLst>
            <pc:docMk/>
            <pc:sldMk cId="17821478" sldId="284"/>
            <ac:grpSpMk id="4" creationId="{65445117-CB47-49CD-97E6-CCE326E0418E}"/>
          </ac:grpSpMkLst>
        </pc:grpChg>
        <pc:picChg chg="del">
          <ac:chgData name="Sheena Lott" userId="2193ee64-32fa-4aa9-9971-f83d67764336" providerId="ADAL" clId="{664E3364-E5BB-4769-A10B-9B65A51A3B32}" dt="2022-08-17T11:10:59.414" v="6" actId="478"/>
          <ac:picMkLst>
            <pc:docMk/>
            <pc:sldMk cId="17821478" sldId="284"/>
            <ac:picMk id="9" creationId="{24513E8C-AD68-4A04-B4BE-F266D9ECC67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17000-0CBE-4370-A269-147AD5147017}" type="datetimeFigureOut">
              <a:rPr lang="en-ZA" smtClean="0"/>
              <a:t>2022/08/17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8F2C2-2E1F-40AB-8BE0-0A8FD97C0981}" type="slidenum">
              <a:rPr lang="en-ZA" smtClean="0"/>
              <a:t>‹#›</a:t>
            </a:fld>
            <a:endParaRPr lang="en-ZA"/>
          </a:p>
        </p:txBody>
      </p:sp>
    </p:spTree>
    <p:extLst>
      <p:ext uri="{BB962C8B-B14F-4D97-AF65-F5344CB8AC3E}">
        <p14:creationId xmlns:p14="http://schemas.microsoft.com/office/powerpoint/2010/main" val="92740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1</a:t>
            </a:fld>
            <a:endParaRPr lang="en-ZA"/>
          </a:p>
        </p:txBody>
      </p:sp>
    </p:spTree>
    <p:extLst>
      <p:ext uri="{BB962C8B-B14F-4D97-AF65-F5344CB8AC3E}">
        <p14:creationId xmlns:p14="http://schemas.microsoft.com/office/powerpoint/2010/main" val="77477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CHIVA SA team will help assess services for adolescents and youth, identify gaps that exist and support action plans that will improve the quality of SRH services for adolescent and youth that meet the DoH guidelines and Ideal Clinic elements.  Please contact us if you need any additional guidance and support.</a:t>
            </a:r>
          </a:p>
        </p:txBody>
      </p:sp>
      <p:sp>
        <p:nvSpPr>
          <p:cNvPr id="4" name="Slide Number Placeholder 3"/>
          <p:cNvSpPr>
            <a:spLocks noGrp="1"/>
          </p:cNvSpPr>
          <p:nvPr>
            <p:ph type="sldNum" sz="quarter" idx="5"/>
          </p:nvPr>
        </p:nvSpPr>
        <p:spPr/>
        <p:txBody>
          <a:bodyPr/>
          <a:lstStyle/>
          <a:p>
            <a:fld id="{D4A8F2C2-2E1F-40AB-8BE0-0A8FD97C0981}" type="slidenum">
              <a:rPr lang="en-ZA" smtClean="0"/>
              <a:t>10</a:t>
            </a:fld>
            <a:endParaRPr lang="en-ZA"/>
          </a:p>
        </p:txBody>
      </p:sp>
    </p:spTree>
    <p:extLst>
      <p:ext uri="{BB962C8B-B14F-4D97-AF65-F5344CB8AC3E}">
        <p14:creationId xmlns:p14="http://schemas.microsoft.com/office/powerpoint/2010/main" val="341548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2</a:t>
            </a:fld>
            <a:endParaRPr lang="en-ZA"/>
          </a:p>
        </p:txBody>
      </p:sp>
    </p:spTree>
    <p:extLst>
      <p:ext uri="{BB962C8B-B14F-4D97-AF65-F5344CB8AC3E}">
        <p14:creationId xmlns:p14="http://schemas.microsoft.com/office/powerpoint/2010/main" val="968739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3</a:t>
            </a:fld>
            <a:endParaRPr lang="en-ZA"/>
          </a:p>
        </p:txBody>
      </p:sp>
    </p:spTree>
    <p:extLst>
      <p:ext uri="{BB962C8B-B14F-4D97-AF65-F5344CB8AC3E}">
        <p14:creationId xmlns:p14="http://schemas.microsoft.com/office/powerpoint/2010/main" val="306597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4</a:t>
            </a:fld>
            <a:endParaRPr lang="en-ZA"/>
          </a:p>
        </p:txBody>
      </p:sp>
    </p:spTree>
    <p:extLst>
      <p:ext uri="{BB962C8B-B14F-4D97-AF65-F5344CB8AC3E}">
        <p14:creationId xmlns:p14="http://schemas.microsoft.com/office/powerpoint/2010/main" val="2468981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5</a:t>
            </a:fld>
            <a:endParaRPr lang="en-ZA"/>
          </a:p>
        </p:txBody>
      </p:sp>
    </p:spTree>
    <p:extLst>
      <p:ext uri="{BB962C8B-B14F-4D97-AF65-F5344CB8AC3E}">
        <p14:creationId xmlns:p14="http://schemas.microsoft.com/office/powerpoint/2010/main" val="121056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6</a:t>
            </a:fld>
            <a:endParaRPr lang="en-ZA"/>
          </a:p>
        </p:txBody>
      </p:sp>
    </p:spTree>
    <p:extLst>
      <p:ext uri="{BB962C8B-B14F-4D97-AF65-F5344CB8AC3E}">
        <p14:creationId xmlns:p14="http://schemas.microsoft.com/office/powerpoint/2010/main" val="312914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7</a:t>
            </a:fld>
            <a:endParaRPr lang="en-ZA"/>
          </a:p>
        </p:txBody>
      </p:sp>
    </p:spTree>
    <p:extLst>
      <p:ext uri="{BB962C8B-B14F-4D97-AF65-F5344CB8AC3E}">
        <p14:creationId xmlns:p14="http://schemas.microsoft.com/office/powerpoint/2010/main" val="26442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8</a:t>
            </a:fld>
            <a:endParaRPr lang="en-ZA"/>
          </a:p>
        </p:txBody>
      </p:sp>
    </p:spTree>
    <p:extLst>
      <p:ext uri="{BB962C8B-B14F-4D97-AF65-F5344CB8AC3E}">
        <p14:creationId xmlns:p14="http://schemas.microsoft.com/office/powerpoint/2010/main" val="3852660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9</a:t>
            </a:fld>
            <a:endParaRPr lang="en-ZA"/>
          </a:p>
        </p:txBody>
      </p:sp>
    </p:spTree>
    <p:extLst>
      <p:ext uri="{BB962C8B-B14F-4D97-AF65-F5344CB8AC3E}">
        <p14:creationId xmlns:p14="http://schemas.microsoft.com/office/powerpoint/2010/main" val="173755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76216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1388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21816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36851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87240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11760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AB10CD6-FF3E-470E-93EE-A310154E9869}" type="datetimeFigureOut">
              <a:rPr lang="en-ZA" smtClean="0"/>
              <a:t>2022/08/17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17026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AB10CD6-FF3E-470E-93EE-A310154E9869}" type="datetimeFigureOut">
              <a:rPr lang="en-ZA" smtClean="0"/>
              <a:t>2022/08/17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27147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10CD6-FF3E-470E-93EE-A310154E9869}" type="datetimeFigureOut">
              <a:rPr lang="en-ZA" smtClean="0"/>
              <a:t>2022/08/17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30508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53446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62722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10CD6-FF3E-470E-93EE-A310154E9869}" type="datetimeFigureOut">
              <a:rPr lang="en-ZA" smtClean="0"/>
              <a:t>2022/08/17</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E139F-AB29-4A8D-8482-82EEC3E0166E}" type="slidenum">
              <a:rPr lang="en-ZA" smtClean="0"/>
              <a:t>‹#›</a:t>
            </a:fld>
            <a:endParaRPr lang="en-ZA"/>
          </a:p>
        </p:txBody>
      </p:sp>
    </p:spTree>
    <p:extLst>
      <p:ext uri="{BB962C8B-B14F-4D97-AF65-F5344CB8AC3E}">
        <p14:creationId xmlns:p14="http://schemas.microsoft.com/office/powerpoint/2010/main" val="846750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6351" y="433545"/>
            <a:ext cx="11139854" cy="930447"/>
          </a:xfrm>
        </p:spPr>
        <p:txBody>
          <a:bodyPr>
            <a:normAutofit/>
          </a:bodyPr>
          <a:lstStyle/>
          <a:p>
            <a:r>
              <a:rPr lang="en-ZA" sz="5400" dirty="0" err="1">
                <a:solidFill>
                  <a:srgbClr val="FFFFFF"/>
                </a:solidFill>
              </a:rPr>
              <a:t>iACT</a:t>
            </a:r>
            <a:r>
              <a:rPr lang="en-ZA" sz="5400" dirty="0">
                <a:solidFill>
                  <a:srgbClr val="FFFFFF"/>
                </a:solidFill>
              </a:rPr>
              <a:t> Curriculum: Treatment Literacy</a:t>
            </a:r>
          </a:p>
        </p:txBody>
      </p:sp>
      <p:cxnSp>
        <p:nvCxnSpPr>
          <p:cNvPr id="38" name="Straight Connector 37">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CAEA549-4E61-4384-B766-65F54B648DA7}"/>
              </a:ext>
            </a:extLst>
          </p:cNvPr>
          <p:cNvSpPr txBox="1"/>
          <p:nvPr/>
        </p:nvSpPr>
        <p:spPr>
          <a:xfrm>
            <a:off x="6602824" y="3168502"/>
            <a:ext cx="4901601" cy="1200329"/>
          </a:xfrm>
          <a:prstGeom prst="rect">
            <a:avLst/>
          </a:prstGeom>
          <a:noFill/>
        </p:spPr>
        <p:txBody>
          <a:bodyPr wrap="square" rtlCol="0">
            <a:spAutoFit/>
          </a:bodyPr>
          <a:lstStyle/>
          <a:p>
            <a:r>
              <a:rPr lang="en-ZA" sz="3600" dirty="0"/>
              <a:t>Section 3: Acceptance of Status and Disclosure  </a:t>
            </a:r>
          </a:p>
        </p:txBody>
      </p:sp>
      <p:pic>
        <p:nvPicPr>
          <p:cNvPr id="8" name="Picture 7">
            <a:extLst>
              <a:ext uri="{FF2B5EF4-FFF2-40B4-BE49-F238E27FC236}">
                <a16:creationId xmlns:a16="http://schemas.microsoft.com/office/drawing/2014/main" id="{C93B6FD6-3612-8949-6BAA-8FA65DDF29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115" y="3285317"/>
            <a:ext cx="4042410" cy="1243041"/>
          </a:xfrm>
          <a:prstGeom prst="rect">
            <a:avLst/>
          </a:prstGeom>
        </p:spPr>
      </p:pic>
    </p:spTree>
    <p:extLst>
      <p:ext uri="{BB962C8B-B14F-4D97-AF65-F5344CB8AC3E}">
        <p14:creationId xmlns:p14="http://schemas.microsoft.com/office/powerpoint/2010/main" val="196492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B43E7DC-5101-4E7C-ADB5-596311F53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9">
            <a:extLst>
              <a:ext uri="{FF2B5EF4-FFF2-40B4-BE49-F238E27FC236}">
                <a16:creationId xmlns:a16="http://schemas.microsoft.com/office/drawing/2014/main" id="{1B8BCA7A-6464-4C53-A572-89B2B3C2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10976177 w 12192000"/>
              <a:gd name="connsiteY3" fmla="*/ 6858000 h 6858000"/>
              <a:gd name="connsiteX4" fmla="*/ 10997120 w 12192000"/>
              <a:gd name="connsiteY4" fmla="*/ 6851980 h 6858000"/>
              <a:gd name="connsiteX5" fmla="*/ 12094512 w 12192000"/>
              <a:gd name="connsiteY5" fmla="*/ 6315404 h 6858000"/>
              <a:gd name="connsiteX6" fmla="*/ 12191999 w 12192000"/>
              <a:gd name="connsiteY6" fmla="*/ 6239611 h 6858000"/>
              <a:gd name="connsiteX7" fmla="*/ 12191999 w 12192000"/>
              <a:gd name="connsiteY7" fmla="*/ 1104399 h 6858000"/>
              <a:gd name="connsiteX8" fmla="*/ 11979198 w 12192000"/>
              <a:gd name="connsiteY8" fmla="*/ 1051011 h 6858000"/>
              <a:gd name="connsiteX9" fmla="*/ 11742378 w 12192000"/>
              <a:gd name="connsiteY9" fmla="*/ 986227 h 6858000"/>
              <a:gd name="connsiteX10" fmla="*/ 12063968 w 12192000"/>
              <a:gd name="connsiteY10" fmla="*/ 729780 h 6858000"/>
              <a:gd name="connsiteX11" fmla="*/ 11572835 w 12192000"/>
              <a:gd name="connsiteY11" fmla="*/ 670151 h 6858000"/>
              <a:gd name="connsiteX12" fmla="*/ 11524844 w 12192000"/>
              <a:gd name="connsiteY12" fmla="*/ 671946 h 6858000"/>
              <a:gd name="connsiteX13" fmla="*/ 10560518 w 12192000"/>
              <a:gd name="connsiteY13" fmla="*/ 632492 h 6858000"/>
              <a:gd name="connsiteX14" fmla="*/ 9178169 w 12192000"/>
              <a:gd name="connsiteY14" fmla="*/ 501577 h 6858000"/>
              <a:gd name="connsiteX15" fmla="*/ 8033984 w 12192000"/>
              <a:gd name="connsiteY15" fmla="*/ 423121 h 6858000"/>
              <a:gd name="connsiteX16" fmla="*/ 6815795 w 12192000"/>
              <a:gd name="connsiteY16" fmla="*/ 270688 h 6858000"/>
              <a:gd name="connsiteX17" fmla="*/ 6757489 w 12192000"/>
              <a:gd name="connsiteY17" fmla="*/ 260880 h 6858000"/>
              <a:gd name="connsiteX18" fmla="*/ 6703217 w 12192000"/>
              <a:gd name="connsiteY18" fmla="*/ 290416 h 6858000"/>
              <a:gd name="connsiteX19" fmla="*/ 7005521 w 12192000"/>
              <a:gd name="connsiteY19" fmla="*/ 401154 h 6858000"/>
              <a:gd name="connsiteX20" fmla="*/ 6532779 w 12192000"/>
              <a:gd name="connsiteY20" fmla="*/ 342871 h 6858000"/>
              <a:gd name="connsiteX21" fmla="*/ 6524704 w 12192000"/>
              <a:gd name="connsiteY21" fmla="*/ 380529 h 6858000"/>
              <a:gd name="connsiteX22" fmla="*/ 7061587 w 12192000"/>
              <a:gd name="connsiteY22" fmla="*/ 523098 h 6858000"/>
              <a:gd name="connsiteX23" fmla="*/ 7013594 w 12192000"/>
              <a:gd name="connsiteY23" fmla="*/ 545070 h 6858000"/>
              <a:gd name="connsiteX24" fmla="*/ 6728335 w 12192000"/>
              <a:gd name="connsiteY24" fmla="*/ 489924 h 6858000"/>
              <a:gd name="connsiteX25" fmla="*/ 6670923 w 12192000"/>
              <a:gd name="connsiteY25" fmla="*/ 504270 h 6858000"/>
              <a:gd name="connsiteX26" fmla="*/ 6699180 w 12192000"/>
              <a:gd name="connsiteY26" fmla="*/ 571069 h 6858000"/>
              <a:gd name="connsiteX27" fmla="*/ 6822972 w 12192000"/>
              <a:gd name="connsiteY27" fmla="*/ 597073 h 6858000"/>
              <a:gd name="connsiteX28" fmla="*/ 7015839 w 12192000"/>
              <a:gd name="connsiteY28" fmla="*/ 753992 h 6858000"/>
              <a:gd name="connsiteX29" fmla="*/ 6723848 w 12192000"/>
              <a:gd name="connsiteY29" fmla="*/ 735160 h 6858000"/>
              <a:gd name="connsiteX30" fmla="*/ 6672268 w 12192000"/>
              <a:gd name="connsiteY30" fmla="*/ 773268 h 6858000"/>
              <a:gd name="connsiteX31" fmla="*/ 6652532 w 12192000"/>
              <a:gd name="connsiteY31" fmla="*/ 822585 h 6858000"/>
              <a:gd name="connsiteX32" fmla="*/ 6539505 w 12192000"/>
              <a:gd name="connsiteY32" fmla="*/ 863382 h 6858000"/>
              <a:gd name="connsiteX33" fmla="*/ 6717122 w 12192000"/>
              <a:gd name="connsiteY33" fmla="*/ 909114 h 6858000"/>
              <a:gd name="connsiteX34" fmla="*/ 6527397 w 12192000"/>
              <a:gd name="connsiteY34" fmla="*/ 909114 h 6858000"/>
              <a:gd name="connsiteX35" fmla="*/ 6309411 w 12192000"/>
              <a:gd name="connsiteY35" fmla="*/ 877731 h 6858000"/>
              <a:gd name="connsiteX36" fmla="*/ 6077077 w 12192000"/>
              <a:gd name="connsiteY36" fmla="*/ 887593 h 6858000"/>
              <a:gd name="connsiteX37" fmla="*/ 6076642 w 12192000"/>
              <a:gd name="connsiteY37" fmla="*/ 887537 h 6858000"/>
              <a:gd name="connsiteX38" fmla="*/ 6032390 w 12192000"/>
              <a:gd name="connsiteY38" fmla="*/ 898600 h 6858000"/>
              <a:gd name="connsiteX39" fmla="*/ 6008536 w 12192000"/>
              <a:gd name="connsiteY39" fmla="*/ 914503 h 6858000"/>
              <a:gd name="connsiteX40" fmla="*/ 5944926 w 12192000"/>
              <a:gd name="connsiteY40" fmla="*/ 922454 h 6858000"/>
              <a:gd name="connsiteX41" fmla="*/ 5929023 w 12192000"/>
              <a:gd name="connsiteY41" fmla="*/ 954259 h 6858000"/>
              <a:gd name="connsiteX42" fmla="*/ 5938641 w 12192000"/>
              <a:gd name="connsiteY42" fmla="*/ 983356 h 6858000"/>
              <a:gd name="connsiteX43" fmla="*/ 5941380 w 12192000"/>
              <a:gd name="connsiteY43" fmla="*/ 994243 h 6858000"/>
              <a:gd name="connsiteX44" fmla="*/ 6022639 w 12192000"/>
              <a:gd name="connsiteY44" fmla="*/ 1012399 h 6858000"/>
              <a:gd name="connsiteX45" fmla="*/ 6620687 w 12192000"/>
              <a:gd name="connsiteY45" fmla="*/ 1222947 h 6858000"/>
              <a:gd name="connsiteX46" fmla="*/ 6557895 w 12192000"/>
              <a:gd name="connsiteY46" fmla="*/ 1308577 h 6858000"/>
              <a:gd name="connsiteX47" fmla="*/ 6815348 w 12192000"/>
              <a:gd name="connsiteY47" fmla="*/ 1401831 h 6858000"/>
              <a:gd name="connsiteX48" fmla="*/ 6878591 w 12192000"/>
              <a:gd name="connsiteY48" fmla="*/ 1494187 h 6858000"/>
              <a:gd name="connsiteX49" fmla="*/ 6799202 w 12192000"/>
              <a:gd name="connsiteY49" fmla="*/ 1486118 h 6858000"/>
              <a:gd name="connsiteX50" fmla="*/ 6731027 w 12192000"/>
              <a:gd name="connsiteY50" fmla="*/ 1503602 h 6858000"/>
              <a:gd name="connsiteX51" fmla="*/ 6759282 w 12192000"/>
              <a:gd name="connsiteY51" fmla="*/ 1621067 h 6858000"/>
              <a:gd name="connsiteX52" fmla="*/ 7123035 w 12192000"/>
              <a:gd name="connsiteY52" fmla="*/ 1772603 h 6858000"/>
              <a:gd name="connsiteX53" fmla="*/ 7155777 w 12192000"/>
              <a:gd name="connsiteY53" fmla="*/ 1821919 h 6858000"/>
              <a:gd name="connsiteX54" fmla="*/ 7112270 w 12192000"/>
              <a:gd name="connsiteY54" fmla="*/ 1856890 h 6858000"/>
              <a:gd name="connsiteX55" fmla="*/ 6994755 w 12192000"/>
              <a:gd name="connsiteY55" fmla="*/ 1874821 h 6858000"/>
              <a:gd name="connsiteX56" fmla="*/ 7159364 w 12192000"/>
              <a:gd name="connsiteY56" fmla="*/ 2042948 h 6858000"/>
              <a:gd name="connsiteX57" fmla="*/ 7219467 w 12192000"/>
              <a:gd name="connsiteY57" fmla="*/ 2089573 h 6858000"/>
              <a:gd name="connsiteX58" fmla="*/ 7322179 w 12192000"/>
              <a:gd name="connsiteY58" fmla="*/ 2161756 h 6858000"/>
              <a:gd name="connsiteX59" fmla="*/ 7323974 w 12192000"/>
              <a:gd name="connsiteY59" fmla="*/ 2183724 h 6858000"/>
              <a:gd name="connsiteX60" fmla="*/ 7184034 w 12192000"/>
              <a:gd name="connsiteY60" fmla="*/ 2261285 h 6858000"/>
              <a:gd name="connsiteX61" fmla="*/ 6931516 w 12192000"/>
              <a:gd name="connsiteY61" fmla="*/ 2240212 h 6858000"/>
              <a:gd name="connsiteX62" fmla="*/ 7304686 w 12192000"/>
              <a:gd name="connsiteY62" fmla="*/ 2355883 h 6858000"/>
              <a:gd name="connsiteX63" fmla="*/ 6096813 w 12192000"/>
              <a:gd name="connsiteY63" fmla="*/ 2080160 h 6858000"/>
              <a:gd name="connsiteX64" fmla="*/ 6173959 w 12192000"/>
              <a:gd name="connsiteY64" fmla="*/ 2152340 h 6858000"/>
              <a:gd name="connsiteX65" fmla="*/ 6596469 w 12192000"/>
              <a:gd name="connsiteY65" fmla="*/ 2342432 h 6858000"/>
              <a:gd name="connsiteX66" fmla="*/ 6716224 w 12192000"/>
              <a:gd name="connsiteY66" fmla="*/ 2461690 h 6858000"/>
              <a:gd name="connsiteX67" fmla="*/ 6841810 w 12192000"/>
              <a:gd name="connsiteY67" fmla="*/ 2527594 h 6858000"/>
              <a:gd name="connsiteX68" fmla="*/ 7018080 w 12192000"/>
              <a:gd name="connsiteY68" fmla="*/ 2526249 h 6858000"/>
              <a:gd name="connsiteX69" fmla="*/ 7143217 w 12192000"/>
              <a:gd name="connsiteY69" fmla="*/ 2627573 h 6858000"/>
              <a:gd name="connsiteX70" fmla="*/ 7012697 w 12192000"/>
              <a:gd name="connsiteY70" fmla="*/ 2649094 h 6858000"/>
              <a:gd name="connsiteX71" fmla="*/ 6859752 w 12192000"/>
              <a:gd name="connsiteY71" fmla="*/ 2632505 h 6858000"/>
              <a:gd name="connsiteX72" fmla="*/ 6529636 w 12192000"/>
              <a:gd name="connsiteY72" fmla="*/ 2637883 h 6858000"/>
              <a:gd name="connsiteX73" fmla="*/ 6340360 w 12192000"/>
              <a:gd name="connsiteY73" fmla="*/ 2657610 h 6858000"/>
              <a:gd name="connsiteX74" fmla="*/ 5905294 w 12192000"/>
              <a:gd name="connsiteY74" fmla="*/ 2623984 h 6858000"/>
              <a:gd name="connsiteX75" fmla="*/ 5930860 w 12192000"/>
              <a:gd name="connsiteY75" fmla="*/ 2710066 h 6858000"/>
              <a:gd name="connsiteX76" fmla="*/ 5914710 w 12192000"/>
              <a:gd name="connsiteY76" fmla="*/ 2784935 h 6858000"/>
              <a:gd name="connsiteX77" fmla="*/ 5908433 w 12192000"/>
              <a:gd name="connsiteY77" fmla="*/ 2947683 h 6858000"/>
              <a:gd name="connsiteX78" fmla="*/ 5912470 w 12192000"/>
              <a:gd name="connsiteY78" fmla="*/ 2974134 h 6858000"/>
              <a:gd name="connsiteX79" fmla="*/ 5815141 w 12192000"/>
              <a:gd name="connsiteY79" fmla="*/ 2991171 h 6858000"/>
              <a:gd name="connsiteX80" fmla="*/ 6395082 w 12192000"/>
              <a:gd name="connsiteY80" fmla="*/ 3329661 h 6858000"/>
              <a:gd name="connsiteX81" fmla="*/ 6007557 w 12192000"/>
              <a:gd name="connsiteY81" fmla="*/ 3243581 h 6858000"/>
              <a:gd name="connsiteX82" fmla="*/ 5955079 w 12192000"/>
              <a:gd name="connsiteY82" fmla="*/ 3385704 h 6858000"/>
              <a:gd name="connsiteX83" fmla="*/ 6137180 w 12192000"/>
              <a:gd name="connsiteY83" fmla="*/ 3512133 h 6858000"/>
              <a:gd name="connsiteX84" fmla="*/ 6204457 w 12192000"/>
              <a:gd name="connsiteY84" fmla="*/ 3762302 h 6858000"/>
              <a:gd name="connsiteX85" fmla="*/ 6171716 w 12192000"/>
              <a:gd name="connsiteY85" fmla="*/ 3990952 h 6858000"/>
              <a:gd name="connsiteX86" fmla="*/ 6093674 w 12192000"/>
              <a:gd name="connsiteY86" fmla="*/ 4063580 h 6858000"/>
              <a:gd name="connsiteX87" fmla="*/ 5980645 w 12192000"/>
              <a:gd name="connsiteY87" fmla="*/ 4194045 h 6858000"/>
              <a:gd name="connsiteX88" fmla="*/ 5910676 w 12192000"/>
              <a:gd name="connsiteY88" fmla="*/ 4274743 h 6858000"/>
              <a:gd name="connsiteX89" fmla="*/ 5667577 w 12192000"/>
              <a:gd name="connsiteY89" fmla="*/ 4243362 h 6858000"/>
              <a:gd name="connsiteX90" fmla="*/ 5991859 w 12192000"/>
              <a:gd name="connsiteY90" fmla="*/ 4448252 h 6858000"/>
              <a:gd name="connsiteX91" fmla="*/ 5729024 w 12192000"/>
              <a:gd name="connsiteY91" fmla="*/ 4422695 h 6858000"/>
              <a:gd name="connsiteX92" fmla="*/ 5643357 w 12192000"/>
              <a:gd name="connsiteY92" fmla="*/ 4437041 h 6858000"/>
              <a:gd name="connsiteX93" fmla="*/ 5692243 w 12192000"/>
              <a:gd name="connsiteY93" fmla="*/ 4503395 h 6858000"/>
              <a:gd name="connsiteX94" fmla="*/ 5885111 w 12192000"/>
              <a:gd name="connsiteY94" fmla="*/ 4615926 h 6858000"/>
              <a:gd name="connsiteX95" fmla="*/ 6282503 w 12192000"/>
              <a:gd name="connsiteY95" fmla="*/ 4920793 h 6858000"/>
              <a:gd name="connsiteX96" fmla="*/ 5897668 w 12192000"/>
              <a:gd name="connsiteY96" fmla="*/ 4780915 h 6858000"/>
              <a:gd name="connsiteX97" fmla="*/ 6303132 w 12192000"/>
              <a:gd name="connsiteY97" fmla="*/ 5094297 h 6858000"/>
              <a:gd name="connsiteX98" fmla="*/ 6393287 w 12192000"/>
              <a:gd name="connsiteY98" fmla="*/ 5198310 h 6858000"/>
              <a:gd name="connsiteX99" fmla="*/ 6575386 w 12192000"/>
              <a:gd name="connsiteY99" fmla="*/ 5456548 h 6858000"/>
              <a:gd name="connsiteX100" fmla="*/ 6566415 w 12192000"/>
              <a:gd name="connsiteY100" fmla="*/ 5485690 h 6858000"/>
              <a:gd name="connsiteX101" fmla="*/ 6356059 w 12192000"/>
              <a:gd name="connsiteY101" fmla="*/ 5443995 h 6858000"/>
              <a:gd name="connsiteX102" fmla="*/ 6628762 w 12192000"/>
              <a:gd name="connsiteY102" fmla="*/ 5660990 h 6858000"/>
              <a:gd name="connsiteX103" fmla="*/ 6910436 w 12192000"/>
              <a:gd name="connsiteY103" fmla="*/ 5827767 h 6858000"/>
              <a:gd name="connsiteX104" fmla="*/ 6710393 w 12192000"/>
              <a:gd name="connsiteY104" fmla="*/ 5802214 h 6858000"/>
              <a:gd name="connsiteX105" fmla="*/ 6435448 w 12192000"/>
              <a:gd name="connsiteY105" fmla="*/ 5706719 h 6858000"/>
              <a:gd name="connsiteX106" fmla="*/ 6339913 w 12192000"/>
              <a:gd name="connsiteY106" fmla="*/ 5742586 h 6858000"/>
              <a:gd name="connsiteX107" fmla="*/ 6600503 w 12192000"/>
              <a:gd name="connsiteY107" fmla="*/ 5900398 h 6858000"/>
              <a:gd name="connsiteX108" fmla="*/ 6749863 w 12192000"/>
              <a:gd name="connsiteY108" fmla="*/ 5973478 h 6858000"/>
              <a:gd name="connsiteX109" fmla="*/ 6809515 w 12192000"/>
              <a:gd name="connsiteY109" fmla="*/ 6029519 h 6858000"/>
              <a:gd name="connsiteX110" fmla="*/ 6979954 w 12192000"/>
              <a:gd name="connsiteY110" fmla="*/ 6229474 h 6858000"/>
              <a:gd name="connsiteX111" fmla="*/ 7480509 w 12192000"/>
              <a:gd name="connsiteY111" fmla="*/ 6447812 h 6858000"/>
              <a:gd name="connsiteX112" fmla="*/ 7948764 w 12192000"/>
              <a:gd name="connsiteY112" fmla="*/ 6719056 h 6858000"/>
              <a:gd name="connsiteX113" fmla="*/ 8221244 w 12192000"/>
              <a:gd name="connsiteY113" fmla="*/ 6848868 h 6858000"/>
              <a:gd name="connsiteX114" fmla="*/ 8242921 w 12192000"/>
              <a:gd name="connsiteY114" fmla="*/ 6858000 h 6858000"/>
              <a:gd name="connsiteX115" fmla="*/ 0 w 12192000"/>
              <a:gd name="connsiteY11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12192000" h="6858000">
                <a:moveTo>
                  <a:pt x="0" y="0"/>
                </a:moveTo>
                <a:lnTo>
                  <a:pt x="12192000" y="0"/>
                </a:lnTo>
                <a:lnTo>
                  <a:pt x="12192000" y="6858000"/>
                </a:lnTo>
                <a:lnTo>
                  <a:pt x="10976177" y="6858000"/>
                </a:lnTo>
                <a:lnTo>
                  <a:pt x="10997120" y="6851980"/>
                </a:lnTo>
                <a:cubicBezTo>
                  <a:pt x="11372760" y="6734361"/>
                  <a:pt x="11757137" y="6563389"/>
                  <a:pt x="12094512" y="6315404"/>
                </a:cubicBezTo>
                <a:lnTo>
                  <a:pt x="12191999" y="6239611"/>
                </a:lnTo>
                <a:lnTo>
                  <a:pt x="12191999" y="1104399"/>
                </a:lnTo>
                <a:lnTo>
                  <a:pt x="11979198" y="1051011"/>
                </a:lnTo>
                <a:cubicBezTo>
                  <a:pt x="11902836" y="1030275"/>
                  <a:pt x="11824681" y="1008195"/>
                  <a:pt x="11742378" y="986227"/>
                </a:cubicBezTo>
                <a:cubicBezTo>
                  <a:pt x="11843295" y="875936"/>
                  <a:pt x="12022257" y="888939"/>
                  <a:pt x="12063968" y="729780"/>
                </a:cubicBezTo>
                <a:cubicBezTo>
                  <a:pt x="11901155" y="688534"/>
                  <a:pt x="11729822" y="735611"/>
                  <a:pt x="11572835" y="670151"/>
                </a:cubicBezTo>
                <a:cubicBezTo>
                  <a:pt x="11559381" y="664325"/>
                  <a:pt x="11540990" y="670151"/>
                  <a:pt x="11524844" y="671946"/>
                </a:cubicBezTo>
                <a:cubicBezTo>
                  <a:pt x="11201459" y="706916"/>
                  <a:pt x="10879418" y="676432"/>
                  <a:pt x="10560518" y="632492"/>
                </a:cubicBezTo>
                <a:cubicBezTo>
                  <a:pt x="10101230" y="569728"/>
                  <a:pt x="9640146" y="529825"/>
                  <a:pt x="9178169" y="501577"/>
                </a:cubicBezTo>
                <a:cubicBezTo>
                  <a:pt x="8796475" y="478266"/>
                  <a:pt x="8413886" y="467955"/>
                  <a:pt x="8033984" y="423121"/>
                </a:cubicBezTo>
                <a:cubicBezTo>
                  <a:pt x="7627624" y="375150"/>
                  <a:pt x="7221712" y="320901"/>
                  <a:pt x="6815795" y="270688"/>
                </a:cubicBezTo>
                <a:cubicBezTo>
                  <a:pt x="6797407" y="268446"/>
                  <a:pt x="6777110" y="261384"/>
                  <a:pt x="6757489" y="260880"/>
                </a:cubicBezTo>
                <a:cubicBezTo>
                  <a:pt x="6737867" y="260376"/>
                  <a:pt x="6718916" y="266430"/>
                  <a:pt x="6703217" y="290416"/>
                </a:cubicBezTo>
                <a:cubicBezTo>
                  <a:pt x="6786642" y="353629"/>
                  <a:pt x="6892941" y="329867"/>
                  <a:pt x="7005521" y="401154"/>
                </a:cubicBezTo>
                <a:cubicBezTo>
                  <a:pt x="6822525" y="378735"/>
                  <a:pt x="6677649" y="360801"/>
                  <a:pt x="6532779" y="342871"/>
                </a:cubicBezTo>
                <a:cubicBezTo>
                  <a:pt x="6530087" y="355424"/>
                  <a:pt x="6527397" y="367976"/>
                  <a:pt x="6524704" y="380529"/>
                </a:cubicBezTo>
                <a:cubicBezTo>
                  <a:pt x="6709945" y="406980"/>
                  <a:pt x="6881280" y="475126"/>
                  <a:pt x="7061587" y="523098"/>
                </a:cubicBezTo>
                <a:cubicBezTo>
                  <a:pt x="7044990" y="552691"/>
                  <a:pt x="7028398" y="546862"/>
                  <a:pt x="7013594" y="545070"/>
                </a:cubicBezTo>
                <a:cubicBezTo>
                  <a:pt x="6917162" y="533412"/>
                  <a:pt x="6820730" y="521755"/>
                  <a:pt x="6728335" y="489924"/>
                </a:cubicBezTo>
                <a:cubicBezTo>
                  <a:pt x="6707702" y="482748"/>
                  <a:pt x="6682583" y="482748"/>
                  <a:pt x="6670923" y="504270"/>
                </a:cubicBezTo>
                <a:cubicBezTo>
                  <a:pt x="6654326" y="534757"/>
                  <a:pt x="6678097" y="554484"/>
                  <a:pt x="6699180" y="571069"/>
                </a:cubicBezTo>
                <a:cubicBezTo>
                  <a:pt x="6735959" y="599764"/>
                  <a:pt x="6780362" y="591695"/>
                  <a:pt x="6822972" y="597073"/>
                </a:cubicBezTo>
                <a:cubicBezTo>
                  <a:pt x="6936448" y="610972"/>
                  <a:pt x="6990720" y="654460"/>
                  <a:pt x="7015839" y="753992"/>
                </a:cubicBezTo>
                <a:cubicBezTo>
                  <a:pt x="6916264" y="713640"/>
                  <a:pt x="6820280" y="763407"/>
                  <a:pt x="6723848" y="735160"/>
                </a:cubicBezTo>
                <a:cubicBezTo>
                  <a:pt x="6698731" y="727988"/>
                  <a:pt x="6658813" y="738747"/>
                  <a:pt x="6672268" y="773268"/>
                </a:cubicBezTo>
                <a:cubicBezTo>
                  <a:pt x="6684828" y="805550"/>
                  <a:pt x="6726540" y="828861"/>
                  <a:pt x="6652532" y="822585"/>
                </a:cubicBezTo>
                <a:cubicBezTo>
                  <a:pt x="6599609" y="818101"/>
                  <a:pt x="6495999" y="854418"/>
                  <a:pt x="6539505" y="863382"/>
                </a:cubicBezTo>
                <a:cubicBezTo>
                  <a:pt x="6594225" y="874593"/>
                  <a:pt x="6647600" y="890733"/>
                  <a:pt x="6717122" y="909114"/>
                </a:cubicBezTo>
                <a:cubicBezTo>
                  <a:pt x="6640423" y="939151"/>
                  <a:pt x="6585254" y="932874"/>
                  <a:pt x="6527397" y="909114"/>
                </a:cubicBezTo>
                <a:cubicBezTo>
                  <a:pt x="6457427" y="880419"/>
                  <a:pt x="6366375" y="845451"/>
                  <a:pt x="6309411" y="877731"/>
                </a:cubicBezTo>
                <a:cubicBezTo>
                  <a:pt x="6224192" y="926151"/>
                  <a:pt x="6153325" y="895663"/>
                  <a:pt x="6077077" y="887593"/>
                </a:cubicBezTo>
                <a:lnTo>
                  <a:pt x="6076642" y="887537"/>
                </a:lnTo>
                <a:lnTo>
                  <a:pt x="6032390" y="898600"/>
                </a:lnTo>
                <a:cubicBezTo>
                  <a:pt x="6023409" y="901866"/>
                  <a:pt x="6017756" y="911989"/>
                  <a:pt x="6008536" y="914503"/>
                </a:cubicBezTo>
                <a:cubicBezTo>
                  <a:pt x="5987921" y="920125"/>
                  <a:pt x="5964038" y="912898"/>
                  <a:pt x="5944926" y="922454"/>
                </a:cubicBezTo>
                <a:cubicBezTo>
                  <a:pt x="5934324" y="927755"/>
                  <a:pt x="5934324" y="943657"/>
                  <a:pt x="5929023" y="954259"/>
                </a:cubicBezTo>
                <a:cubicBezTo>
                  <a:pt x="5933305" y="967105"/>
                  <a:pt x="5936344" y="975942"/>
                  <a:pt x="5938641" y="983356"/>
                </a:cubicBezTo>
                <a:lnTo>
                  <a:pt x="5941380" y="994243"/>
                </a:lnTo>
                <a:lnTo>
                  <a:pt x="6022639" y="1012399"/>
                </a:lnTo>
                <a:cubicBezTo>
                  <a:pt x="6231931" y="1059643"/>
                  <a:pt x="6435672" y="1112210"/>
                  <a:pt x="6620687" y="1222947"/>
                </a:cubicBezTo>
                <a:cubicBezTo>
                  <a:pt x="6604990" y="1244018"/>
                  <a:pt x="6525153" y="1304094"/>
                  <a:pt x="6557895" y="1308577"/>
                </a:cubicBezTo>
                <a:cubicBezTo>
                  <a:pt x="6649842" y="1321581"/>
                  <a:pt x="6731472" y="1365517"/>
                  <a:pt x="6815348" y="1401831"/>
                </a:cubicBezTo>
                <a:cubicBezTo>
                  <a:pt x="6851679" y="1417523"/>
                  <a:pt x="6895633" y="1438147"/>
                  <a:pt x="6878591" y="1494187"/>
                </a:cubicBezTo>
                <a:cubicBezTo>
                  <a:pt x="6847640" y="1509878"/>
                  <a:pt x="6824766" y="1487911"/>
                  <a:pt x="6799202" y="1486118"/>
                </a:cubicBezTo>
                <a:cubicBezTo>
                  <a:pt x="6773186" y="1484326"/>
                  <a:pt x="6714877" y="1495981"/>
                  <a:pt x="6731027" y="1503602"/>
                </a:cubicBezTo>
                <a:cubicBezTo>
                  <a:pt x="6804583" y="1538124"/>
                  <a:pt x="6672268" y="1621067"/>
                  <a:pt x="6759282" y="1621067"/>
                </a:cubicBezTo>
                <a:cubicBezTo>
                  <a:pt x="6905053" y="1621514"/>
                  <a:pt x="6982647" y="1768566"/>
                  <a:pt x="7123035" y="1772603"/>
                </a:cubicBezTo>
                <a:cubicBezTo>
                  <a:pt x="7145459" y="1773049"/>
                  <a:pt x="7156224" y="1799053"/>
                  <a:pt x="7155777" y="1821919"/>
                </a:cubicBezTo>
                <a:cubicBezTo>
                  <a:pt x="7155777" y="1849268"/>
                  <a:pt x="7135144" y="1854199"/>
                  <a:pt x="7112270" y="1856890"/>
                </a:cubicBezTo>
                <a:cubicBezTo>
                  <a:pt x="7077284" y="1860923"/>
                  <a:pt x="7040954" y="1821919"/>
                  <a:pt x="6994755" y="1874821"/>
                </a:cubicBezTo>
                <a:cubicBezTo>
                  <a:pt x="7077735" y="1905755"/>
                  <a:pt x="7160709" y="1936693"/>
                  <a:pt x="7159364" y="2042948"/>
                </a:cubicBezTo>
                <a:cubicBezTo>
                  <a:pt x="7158916" y="2071638"/>
                  <a:pt x="7193452" y="2082399"/>
                  <a:pt x="7219467" y="2089573"/>
                </a:cubicBezTo>
                <a:cubicBezTo>
                  <a:pt x="7262526" y="2101231"/>
                  <a:pt x="7298853" y="2121854"/>
                  <a:pt x="7322179" y="2161756"/>
                </a:cubicBezTo>
                <a:cubicBezTo>
                  <a:pt x="7321730" y="2169378"/>
                  <a:pt x="7321281" y="2177446"/>
                  <a:pt x="7323974" y="2183724"/>
                </a:cubicBezTo>
                <a:cubicBezTo>
                  <a:pt x="7316349" y="2280115"/>
                  <a:pt x="7253555" y="2277424"/>
                  <a:pt x="7184034" y="2261285"/>
                </a:cubicBezTo>
                <a:cubicBezTo>
                  <a:pt x="7101058" y="2241558"/>
                  <a:pt x="7018978" y="2205691"/>
                  <a:pt x="6931516" y="2240212"/>
                </a:cubicBezTo>
                <a:cubicBezTo>
                  <a:pt x="7054861" y="2286391"/>
                  <a:pt x="7188967" y="2289976"/>
                  <a:pt x="7304686" y="2355883"/>
                </a:cubicBezTo>
                <a:cubicBezTo>
                  <a:pt x="6881280" y="2367989"/>
                  <a:pt x="6507211" y="2159959"/>
                  <a:pt x="6096813" y="2080160"/>
                </a:cubicBezTo>
                <a:cubicBezTo>
                  <a:pt x="6110718" y="2133508"/>
                  <a:pt x="6143907" y="2144268"/>
                  <a:pt x="6173959" y="2152340"/>
                </a:cubicBezTo>
                <a:cubicBezTo>
                  <a:pt x="6325561" y="2192691"/>
                  <a:pt x="6458320" y="2272943"/>
                  <a:pt x="6596469" y="2342432"/>
                </a:cubicBezTo>
                <a:cubicBezTo>
                  <a:pt x="6653429" y="2371125"/>
                  <a:pt x="6694695" y="2399820"/>
                  <a:pt x="6716224" y="2461690"/>
                </a:cubicBezTo>
                <a:cubicBezTo>
                  <a:pt x="6735511" y="2517732"/>
                  <a:pt x="6772739" y="2543736"/>
                  <a:pt x="6841810" y="2527594"/>
                </a:cubicBezTo>
                <a:cubicBezTo>
                  <a:pt x="6897875" y="2514144"/>
                  <a:pt x="6959322" y="2521317"/>
                  <a:pt x="7018080" y="2526249"/>
                </a:cubicBezTo>
                <a:cubicBezTo>
                  <a:pt x="7085808" y="2531629"/>
                  <a:pt x="7161607" y="2594845"/>
                  <a:pt x="7143217" y="2627573"/>
                </a:cubicBezTo>
                <a:cubicBezTo>
                  <a:pt x="7111823" y="2683166"/>
                  <a:pt x="7059345" y="2655370"/>
                  <a:pt x="7012697" y="2649094"/>
                </a:cubicBezTo>
                <a:cubicBezTo>
                  <a:pt x="6959771" y="2641473"/>
                  <a:pt x="6861547" y="2625779"/>
                  <a:pt x="6859752" y="2632505"/>
                </a:cubicBezTo>
                <a:cubicBezTo>
                  <a:pt x="6825212" y="2771936"/>
                  <a:pt x="6582114" y="2650439"/>
                  <a:pt x="6529636" y="2637883"/>
                </a:cubicBezTo>
                <a:cubicBezTo>
                  <a:pt x="6464154" y="2622192"/>
                  <a:pt x="6402705" y="2650887"/>
                  <a:pt x="6340360" y="2657610"/>
                </a:cubicBezTo>
                <a:cubicBezTo>
                  <a:pt x="6284743" y="2663887"/>
                  <a:pt x="5970330" y="2683166"/>
                  <a:pt x="5905294" y="2623984"/>
                </a:cubicBezTo>
                <a:cubicBezTo>
                  <a:pt x="5896322" y="2670163"/>
                  <a:pt x="5915159" y="2688993"/>
                  <a:pt x="5930860" y="2710066"/>
                </a:cubicBezTo>
                <a:cubicBezTo>
                  <a:pt x="5952838" y="2740102"/>
                  <a:pt x="5956426" y="2761175"/>
                  <a:pt x="5914710" y="2784935"/>
                </a:cubicBezTo>
                <a:cubicBezTo>
                  <a:pt x="5795853" y="2853086"/>
                  <a:pt x="5797649" y="2855325"/>
                  <a:pt x="5908433" y="2947683"/>
                </a:cubicBezTo>
                <a:cubicBezTo>
                  <a:pt x="5913818" y="2951715"/>
                  <a:pt x="5911572" y="2965167"/>
                  <a:pt x="5912470" y="2974134"/>
                </a:cubicBezTo>
                <a:cubicBezTo>
                  <a:pt x="5883316" y="2988480"/>
                  <a:pt x="5849228" y="2952613"/>
                  <a:pt x="5815141" y="2991171"/>
                </a:cubicBezTo>
                <a:cubicBezTo>
                  <a:pt x="5963601" y="3160638"/>
                  <a:pt x="6190105" y="3202332"/>
                  <a:pt x="6395082" y="3329661"/>
                </a:cubicBezTo>
                <a:cubicBezTo>
                  <a:pt x="6229127" y="3371803"/>
                  <a:pt x="6129555" y="3224751"/>
                  <a:pt x="6007557" y="3243581"/>
                </a:cubicBezTo>
                <a:cubicBezTo>
                  <a:pt x="5946560" y="3289760"/>
                  <a:pt x="6127760" y="3363734"/>
                  <a:pt x="5955079" y="3385704"/>
                </a:cubicBezTo>
                <a:cubicBezTo>
                  <a:pt x="6029985" y="3426052"/>
                  <a:pt x="6085601" y="3465503"/>
                  <a:pt x="6137180" y="3512133"/>
                </a:cubicBezTo>
                <a:cubicBezTo>
                  <a:pt x="6229127" y="3595522"/>
                  <a:pt x="6247069" y="3650219"/>
                  <a:pt x="6204457" y="3762302"/>
                </a:cubicBezTo>
                <a:cubicBezTo>
                  <a:pt x="6176648" y="3835828"/>
                  <a:pt x="6135833" y="3903528"/>
                  <a:pt x="6171716" y="3990952"/>
                </a:cubicBezTo>
                <a:cubicBezTo>
                  <a:pt x="6196832" y="4051028"/>
                  <a:pt x="6186964" y="4090479"/>
                  <a:pt x="6093674" y="4063580"/>
                </a:cubicBezTo>
                <a:cubicBezTo>
                  <a:pt x="5993205" y="4034885"/>
                  <a:pt x="5955530" y="4088685"/>
                  <a:pt x="5980645" y="4194045"/>
                </a:cubicBezTo>
                <a:cubicBezTo>
                  <a:pt x="5996791" y="4261744"/>
                  <a:pt x="5979747" y="4282366"/>
                  <a:pt x="5910676" y="4274743"/>
                </a:cubicBezTo>
                <a:cubicBezTo>
                  <a:pt x="5834426" y="4266226"/>
                  <a:pt x="5761765" y="4221841"/>
                  <a:pt x="5667577" y="4243362"/>
                </a:cubicBezTo>
                <a:cubicBezTo>
                  <a:pt x="5742928" y="4366207"/>
                  <a:pt x="5903948" y="4331236"/>
                  <a:pt x="5991859" y="4448252"/>
                </a:cubicBezTo>
                <a:cubicBezTo>
                  <a:pt x="5886904" y="4448697"/>
                  <a:pt x="5806617" y="4448252"/>
                  <a:pt x="5729024" y="4422695"/>
                </a:cubicBezTo>
                <a:cubicBezTo>
                  <a:pt x="5696728" y="4412381"/>
                  <a:pt x="5661295" y="4401625"/>
                  <a:pt x="5643357" y="4437041"/>
                </a:cubicBezTo>
                <a:cubicBezTo>
                  <a:pt x="5622274" y="4479633"/>
                  <a:pt x="5665781" y="4495772"/>
                  <a:pt x="5692243" y="4503395"/>
                </a:cubicBezTo>
                <a:cubicBezTo>
                  <a:pt x="5766702" y="4524914"/>
                  <a:pt x="5823661" y="4576025"/>
                  <a:pt x="5885111" y="4615926"/>
                </a:cubicBezTo>
                <a:cubicBezTo>
                  <a:pt x="6020115" y="4703353"/>
                  <a:pt x="6168129" y="4776430"/>
                  <a:pt x="6282503" y="4920793"/>
                </a:cubicBezTo>
                <a:cubicBezTo>
                  <a:pt x="6138526" y="4884029"/>
                  <a:pt x="6031329" y="4798399"/>
                  <a:pt x="5897668" y="4780915"/>
                </a:cubicBezTo>
                <a:cubicBezTo>
                  <a:pt x="6013387" y="4912275"/>
                  <a:pt x="6162296" y="4998804"/>
                  <a:pt x="6303132" y="5094297"/>
                </a:cubicBezTo>
                <a:cubicBezTo>
                  <a:pt x="6343501" y="5121199"/>
                  <a:pt x="6384317" y="5139580"/>
                  <a:pt x="6393287" y="5198310"/>
                </a:cubicBezTo>
                <a:cubicBezTo>
                  <a:pt x="6410780" y="5312186"/>
                  <a:pt x="6463257" y="5406336"/>
                  <a:pt x="6575386" y="5456548"/>
                </a:cubicBezTo>
                <a:cubicBezTo>
                  <a:pt x="6576284" y="5457000"/>
                  <a:pt x="6570007" y="5474037"/>
                  <a:pt x="6566415" y="5485690"/>
                </a:cubicBezTo>
                <a:cubicBezTo>
                  <a:pt x="6497793" y="5489279"/>
                  <a:pt x="6443521" y="5422027"/>
                  <a:pt x="6356059" y="5443995"/>
                </a:cubicBezTo>
                <a:cubicBezTo>
                  <a:pt x="6439934" y="5535454"/>
                  <a:pt x="6509903" y="5617502"/>
                  <a:pt x="6628762" y="5660990"/>
                </a:cubicBezTo>
                <a:cubicBezTo>
                  <a:pt x="6723848" y="5695511"/>
                  <a:pt x="6841363" y="5715686"/>
                  <a:pt x="6910436" y="5827767"/>
                </a:cubicBezTo>
                <a:cubicBezTo>
                  <a:pt x="6830149" y="5849739"/>
                  <a:pt x="6770494" y="5821942"/>
                  <a:pt x="6710393" y="5802214"/>
                </a:cubicBezTo>
                <a:cubicBezTo>
                  <a:pt x="6618446" y="5771728"/>
                  <a:pt x="6527397" y="5737208"/>
                  <a:pt x="6435448" y="5706719"/>
                </a:cubicBezTo>
                <a:cubicBezTo>
                  <a:pt x="6400463" y="5695062"/>
                  <a:pt x="6362338" y="5686991"/>
                  <a:pt x="6339913" y="5742586"/>
                </a:cubicBezTo>
                <a:cubicBezTo>
                  <a:pt x="6456978" y="5754244"/>
                  <a:pt x="6526948" y="5829564"/>
                  <a:pt x="6600503" y="5900398"/>
                </a:cubicBezTo>
                <a:cubicBezTo>
                  <a:pt x="6641770" y="5940299"/>
                  <a:pt x="6675410" y="5993652"/>
                  <a:pt x="6749863" y="5973478"/>
                </a:cubicBezTo>
                <a:cubicBezTo>
                  <a:pt x="6788885" y="5962718"/>
                  <a:pt x="6813554" y="5992754"/>
                  <a:pt x="6809515" y="6029519"/>
                </a:cubicBezTo>
                <a:cubicBezTo>
                  <a:pt x="6794715" y="6159089"/>
                  <a:pt x="6885766" y="6204369"/>
                  <a:pt x="6979954" y="6229474"/>
                </a:cubicBezTo>
                <a:cubicBezTo>
                  <a:pt x="7158469" y="6276549"/>
                  <a:pt x="7306929" y="6387287"/>
                  <a:pt x="7480509" y="6447812"/>
                </a:cubicBezTo>
                <a:cubicBezTo>
                  <a:pt x="7649154" y="6506545"/>
                  <a:pt x="7779672" y="6645975"/>
                  <a:pt x="7948764" y="6719056"/>
                </a:cubicBezTo>
                <a:cubicBezTo>
                  <a:pt x="8040603" y="6758733"/>
                  <a:pt x="8129409" y="6806985"/>
                  <a:pt x="8221244" y="6848868"/>
                </a:cubicBezTo>
                <a:lnTo>
                  <a:pt x="8242921"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endParaRPr lang="en-US" dirty="0">
              <a:solidFill>
                <a:schemeClr val="tx1"/>
              </a:solidFill>
            </a:endParaRPr>
          </a:p>
        </p:txBody>
      </p:sp>
      <p:sp>
        <p:nvSpPr>
          <p:cNvPr id="2" name="Title 1"/>
          <p:cNvSpPr>
            <a:spLocks noGrp="1"/>
          </p:cNvSpPr>
          <p:nvPr>
            <p:ph type="title"/>
          </p:nvPr>
        </p:nvSpPr>
        <p:spPr>
          <a:xfrm>
            <a:off x="838200" y="365125"/>
            <a:ext cx="5257800" cy="1720524"/>
          </a:xfrm>
        </p:spPr>
        <p:txBody>
          <a:bodyPr>
            <a:normAutofit/>
          </a:bodyPr>
          <a:lstStyle/>
          <a:p>
            <a:r>
              <a:rPr lang="en-ZA"/>
              <a:t>Thank You </a:t>
            </a:r>
          </a:p>
        </p:txBody>
      </p:sp>
      <p:sp>
        <p:nvSpPr>
          <p:cNvPr id="3" name="Content Placeholder 2"/>
          <p:cNvSpPr>
            <a:spLocks noGrp="1"/>
          </p:cNvSpPr>
          <p:nvPr>
            <p:ph idx="1"/>
          </p:nvPr>
        </p:nvSpPr>
        <p:spPr>
          <a:xfrm>
            <a:off x="838201" y="2265037"/>
            <a:ext cx="5234271" cy="3911925"/>
          </a:xfrm>
        </p:spPr>
        <p:txBody>
          <a:bodyPr>
            <a:normAutofit/>
          </a:bodyPr>
          <a:lstStyle/>
          <a:p>
            <a:pPr marL="0" indent="0">
              <a:buNone/>
            </a:pPr>
            <a:r>
              <a:rPr lang="en-ZA" sz="2000">
                <a:latin typeface="+mj-lt"/>
              </a:rPr>
              <a:t>Please feel free to contact us should you have any questions:</a:t>
            </a:r>
          </a:p>
          <a:p>
            <a:pPr marL="0" indent="0">
              <a:buNone/>
            </a:pPr>
            <a:endParaRPr lang="en-ZA" sz="2000">
              <a:latin typeface="+mj-lt"/>
            </a:endParaRPr>
          </a:p>
          <a:p>
            <a:pPr marL="0" indent="0">
              <a:buNone/>
            </a:pPr>
            <a:endParaRPr lang="en-ZA" sz="2000">
              <a:latin typeface="+mj-lt"/>
            </a:endParaRPr>
          </a:p>
          <a:p>
            <a:pPr marL="0" indent="0">
              <a:buNone/>
            </a:pPr>
            <a:r>
              <a:rPr lang="en-ZA" sz="2000">
                <a:latin typeface="+mj-lt"/>
              </a:rPr>
              <a:t>info@chiva-africa.org </a:t>
            </a:r>
          </a:p>
          <a:p>
            <a:pPr marL="0" indent="0">
              <a:buNone/>
            </a:pPr>
            <a:endParaRPr lang="en-ZA" sz="2000">
              <a:latin typeface="+mj-lt"/>
            </a:endParaRPr>
          </a:p>
          <a:p>
            <a:pPr marL="0" indent="0">
              <a:buNone/>
            </a:pPr>
            <a:r>
              <a:rPr lang="en-ZA" sz="2000">
                <a:latin typeface="+mj-lt"/>
              </a:rPr>
              <a:t>+27 (0) 83 500 7222</a:t>
            </a:r>
          </a:p>
        </p:txBody>
      </p:sp>
      <p:pic>
        <p:nvPicPr>
          <p:cNvPr id="13" name="Picture 12" descr="A person posing for the camera&#10;&#10;Description automatically generated">
            <a:extLst>
              <a:ext uri="{FF2B5EF4-FFF2-40B4-BE49-F238E27FC236}">
                <a16:creationId xmlns:a16="http://schemas.microsoft.com/office/drawing/2014/main" id="{0D981EAD-9454-46D6-8F9C-AC8D3B6351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5773" y="1359673"/>
            <a:ext cx="3319272" cy="2194560"/>
          </a:xfrm>
          <a:prstGeom prst="rect">
            <a:avLst/>
          </a:prstGeom>
        </p:spPr>
      </p:pic>
      <p:pic>
        <p:nvPicPr>
          <p:cNvPr id="8" name="Picture 7">
            <a:extLst>
              <a:ext uri="{FF2B5EF4-FFF2-40B4-BE49-F238E27FC236}">
                <a16:creationId xmlns:a16="http://schemas.microsoft.com/office/drawing/2014/main" id="{7149AE7D-BFB1-2255-A427-CEBC9D592C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4655" y="4555360"/>
            <a:ext cx="3541510" cy="1089014"/>
          </a:xfrm>
          <a:prstGeom prst="rect">
            <a:avLst/>
          </a:prstGeom>
        </p:spPr>
      </p:pic>
    </p:spTree>
    <p:extLst>
      <p:ext uri="{BB962C8B-B14F-4D97-AF65-F5344CB8AC3E}">
        <p14:creationId xmlns:p14="http://schemas.microsoft.com/office/powerpoint/2010/main" val="9904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Objectives </a:t>
            </a:r>
          </a:p>
        </p:txBody>
      </p:sp>
      <p:sp>
        <p:nvSpPr>
          <p:cNvPr id="3" name="Content Placeholder 2"/>
          <p:cNvSpPr>
            <a:spLocks noGrp="1"/>
          </p:cNvSpPr>
          <p:nvPr>
            <p:ph idx="1"/>
          </p:nvPr>
        </p:nvSpPr>
        <p:spPr>
          <a:xfrm>
            <a:off x="304800" y="1573562"/>
            <a:ext cx="11049000" cy="5023944"/>
          </a:xfrm>
        </p:spPr>
        <p:txBody>
          <a:bodyPr>
            <a:noAutofit/>
          </a:bodyPr>
          <a:lstStyle/>
          <a:p>
            <a:r>
              <a:rPr lang="en-ZA" sz="1800" b="0" i="0" u="none" strike="noStrike" baseline="0" dirty="0">
                <a:solidFill>
                  <a:srgbClr val="000000"/>
                </a:solidFill>
                <a:latin typeface="Frutiger 55 Roman"/>
              </a:rPr>
              <a:t>Define HIV-related stigma. </a:t>
            </a:r>
          </a:p>
          <a:p>
            <a:r>
              <a:rPr lang="en-ZA" sz="1800" b="0" i="0" u="none" strike="noStrike" baseline="0" dirty="0">
                <a:solidFill>
                  <a:srgbClr val="000000"/>
                </a:solidFill>
                <a:latin typeface="Frutiger 55 Roman"/>
              </a:rPr>
              <a:t>Discuss multiple (double) stigma. </a:t>
            </a:r>
          </a:p>
          <a:p>
            <a:r>
              <a:rPr lang="en-GB" sz="1800" b="0" i="0" u="none" strike="noStrike" baseline="0" dirty="0">
                <a:solidFill>
                  <a:srgbClr val="000000"/>
                </a:solidFill>
                <a:latin typeface="Frutiger 55 Roman"/>
              </a:rPr>
              <a:t>Explore how stigma, discrimination and other social factors inhibit the acceptance of HIV status. </a:t>
            </a:r>
          </a:p>
          <a:p>
            <a:r>
              <a:rPr lang="en-GB" sz="1800" b="0" i="0" u="none" strike="noStrike" baseline="0" dirty="0">
                <a:solidFill>
                  <a:srgbClr val="000000"/>
                </a:solidFill>
                <a:latin typeface="Frutiger 55 Roman"/>
              </a:rPr>
              <a:t>Talk about the benefits of accepting one’s HIV status. </a:t>
            </a:r>
          </a:p>
          <a:p>
            <a:r>
              <a:rPr lang="en-GB" sz="1800" b="0" i="0" u="none" strike="noStrike" baseline="0" dirty="0">
                <a:solidFill>
                  <a:srgbClr val="000000"/>
                </a:solidFill>
                <a:latin typeface="Frutiger 55 Roman"/>
              </a:rPr>
              <a:t>Learn strategies for promoting acceptance of status during I ACT programmes. </a:t>
            </a:r>
          </a:p>
          <a:p>
            <a:r>
              <a:rPr lang="en-GB" sz="1800" b="0" i="0" u="none" strike="noStrike" baseline="0" dirty="0">
                <a:solidFill>
                  <a:srgbClr val="000000"/>
                </a:solidFill>
                <a:latin typeface="Frutiger 55 Roman"/>
              </a:rPr>
              <a:t>Define and discuss different types of disclosure of HIV status. </a:t>
            </a:r>
          </a:p>
          <a:p>
            <a:r>
              <a:rPr lang="en-GB" sz="1800" b="0" i="0" u="none" strike="noStrike" baseline="0" dirty="0">
                <a:solidFill>
                  <a:srgbClr val="000000"/>
                </a:solidFill>
                <a:latin typeface="Frutiger 55 Roman"/>
              </a:rPr>
              <a:t>Understand the benefits and risks of disclosure. </a:t>
            </a:r>
          </a:p>
          <a:p>
            <a:r>
              <a:rPr lang="en-GB" sz="1800" b="0" i="0" u="none" strike="noStrike" baseline="0" dirty="0">
                <a:solidFill>
                  <a:srgbClr val="000000"/>
                </a:solidFill>
                <a:latin typeface="Frutiger 55 Roman"/>
              </a:rPr>
              <a:t>Explore the role of the I ACT trainer or facilitator in helping people make decisions about whether and how to disclose their HIV status. </a:t>
            </a:r>
          </a:p>
          <a:p>
            <a:r>
              <a:rPr lang="en-GB" sz="1800" b="0" i="0" u="none" strike="noStrike" baseline="0" dirty="0">
                <a:solidFill>
                  <a:srgbClr val="000000"/>
                </a:solidFill>
                <a:latin typeface="Frutiger 55 Roman"/>
              </a:rPr>
              <a:t>Learn how to support to I ACT participants in disclosing to partners, family, friends, communities, workplaces, schools, places of worship, the public. </a:t>
            </a:r>
          </a:p>
          <a:p>
            <a:r>
              <a:rPr lang="en-GB" sz="1800" b="0" i="0" u="none" strike="noStrike" baseline="0" dirty="0">
                <a:solidFill>
                  <a:srgbClr val="000000"/>
                </a:solidFill>
                <a:latin typeface="Frutiger 55 Roman"/>
              </a:rPr>
              <a:t>Discuss different levels of readiness for disclosure. </a:t>
            </a:r>
          </a:p>
          <a:p>
            <a:r>
              <a:rPr lang="en-GB" sz="1800" b="0" i="0" u="none" strike="noStrike" baseline="0" dirty="0">
                <a:solidFill>
                  <a:srgbClr val="000000"/>
                </a:solidFill>
                <a:latin typeface="Frutiger 55 Roman"/>
              </a:rPr>
              <a:t>Think about and develop effective strategies for disclosure. </a:t>
            </a:r>
            <a:endParaRPr lang="en-GB" sz="2400" b="0" i="0" u="none" strike="noStrike" baseline="0" dirty="0">
              <a:solidFill>
                <a:srgbClr val="000000"/>
              </a:solidFill>
              <a:latin typeface="Frutiger 55 Roman"/>
            </a:endParaRPr>
          </a:p>
        </p:txBody>
      </p:sp>
    </p:spTree>
    <p:extLst>
      <p:ext uri="{BB962C8B-B14F-4D97-AF65-F5344CB8AC3E}">
        <p14:creationId xmlns:p14="http://schemas.microsoft.com/office/powerpoint/2010/main" val="10499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Acceptance of status</a:t>
            </a:r>
          </a:p>
        </p:txBody>
      </p:sp>
      <p:sp>
        <p:nvSpPr>
          <p:cNvPr id="3" name="Content Placeholder 2"/>
          <p:cNvSpPr>
            <a:spLocks noGrp="1"/>
          </p:cNvSpPr>
          <p:nvPr>
            <p:ph idx="1"/>
          </p:nvPr>
        </p:nvSpPr>
        <p:spPr>
          <a:xfrm>
            <a:off x="315310" y="1678645"/>
            <a:ext cx="11049000" cy="4456385"/>
          </a:xfrm>
        </p:spPr>
        <p:txBody>
          <a:bodyPr>
            <a:noAutofit/>
          </a:bodyPr>
          <a:lstStyle/>
          <a:p>
            <a:pPr marL="0" indent="0" algn="ctr">
              <a:buNone/>
            </a:pPr>
            <a:r>
              <a:rPr lang="en-GB" sz="1800" b="0" i="1" u="none" strike="noStrike" baseline="0" dirty="0">
                <a:solidFill>
                  <a:srgbClr val="000000"/>
                </a:solidFill>
                <a:latin typeface="Frutiger 55 Roman"/>
              </a:rPr>
              <a:t>This is a quote from an I ACT Participant, </a:t>
            </a:r>
          </a:p>
          <a:p>
            <a:pPr marL="0" indent="0" algn="ctr">
              <a:buNone/>
            </a:pPr>
            <a:r>
              <a:rPr lang="en-GB" sz="1800" b="0" i="1" u="none" strike="noStrike" baseline="0" dirty="0">
                <a:solidFill>
                  <a:srgbClr val="000000"/>
                </a:solidFill>
                <a:latin typeface="Frutiger 55 Roman"/>
              </a:rPr>
              <a:t>“You need to be able to disclose to yourself first... You need to be able to say to yourself: I have HIV.” </a:t>
            </a:r>
          </a:p>
          <a:p>
            <a:pPr marL="0" indent="0">
              <a:buNone/>
            </a:pPr>
            <a:endParaRPr lang="en-GB" sz="1800" dirty="0">
              <a:solidFill>
                <a:srgbClr val="000000"/>
              </a:solidFill>
              <a:latin typeface="Frutiger 55 Roman"/>
            </a:endParaRPr>
          </a:p>
          <a:p>
            <a:pPr marL="0" indent="0">
              <a:buNone/>
            </a:pPr>
            <a:r>
              <a:rPr lang="en-GB" sz="2200" b="0" i="0" u="none" strike="noStrike" baseline="0" dirty="0">
                <a:solidFill>
                  <a:srgbClr val="000000"/>
                </a:solidFill>
                <a:latin typeface="Frutiger 55 Roman"/>
              </a:rPr>
              <a:t>GOALS</a:t>
            </a:r>
            <a:endParaRPr lang="en-ZA" sz="2200" b="0" i="0" u="none" strike="noStrike" baseline="0" dirty="0">
              <a:solidFill>
                <a:srgbClr val="000000"/>
              </a:solidFill>
              <a:latin typeface="Frutiger 55 Roman"/>
            </a:endParaRPr>
          </a:p>
          <a:p>
            <a:pPr marL="0" indent="0">
              <a:buNone/>
            </a:pPr>
            <a:r>
              <a:rPr lang="en-GB" sz="2200" b="0" i="0" u="none" strike="noStrike" baseline="0" dirty="0">
                <a:solidFill>
                  <a:srgbClr val="000000"/>
                </a:solidFill>
                <a:latin typeface="Frutiger 55 Roman"/>
              </a:rPr>
              <a:t>1. To learn why there is sometimes stigma of HIV-positive status and why people choose to deny it. </a:t>
            </a:r>
          </a:p>
          <a:p>
            <a:pPr marL="0" indent="0">
              <a:buNone/>
            </a:pPr>
            <a:r>
              <a:rPr lang="en-GB" sz="2200" b="0" i="0" u="none" strike="noStrike" baseline="0" dirty="0">
                <a:solidFill>
                  <a:srgbClr val="000000"/>
                </a:solidFill>
                <a:latin typeface="Frutiger 55 Roman"/>
              </a:rPr>
              <a:t>2. To understand that when there is stigma against HIV-positive people, it is caused by fear and ignorance. </a:t>
            </a:r>
          </a:p>
          <a:p>
            <a:pPr marL="0" indent="0">
              <a:buNone/>
            </a:pPr>
            <a:r>
              <a:rPr lang="en-GB" sz="2200" b="0" i="0" u="none" strike="noStrike" baseline="0" dirty="0">
                <a:solidFill>
                  <a:srgbClr val="000000"/>
                </a:solidFill>
                <a:latin typeface="Frutiger 55 Roman"/>
              </a:rPr>
              <a:t>3. To discuss the benefits of accepting HIV-positive status. </a:t>
            </a:r>
          </a:p>
          <a:p>
            <a:pPr marL="0" indent="0">
              <a:buNone/>
            </a:pPr>
            <a:r>
              <a:rPr lang="en-GB" sz="2200" b="0" i="0" u="none" strike="noStrike" baseline="0" dirty="0">
                <a:solidFill>
                  <a:srgbClr val="000000"/>
                </a:solidFill>
                <a:latin typeface="Frutiger 55 Roman"/>
              </a:rPr>
              <a:t>4. In order to disclose, one needs to prepare and be ready. </a:t>
            </a:r>
          </a:p>
          <a:p>
            <a:pPr marL="0" indent="0">
              <a:buNone/>
            </a:pPr>
            <a:r>
              <a:rPr lang="en-GB" sz="2200" b="0" i="0" u="none" strike="noStrike" baseline="0" dirty="0">
                <a:solidFill>
                  <a:srgbClr val="000000"/>
                </a:solidFill>
                <a:latin typeface="Frutiger 55 Roman"/>
              </a:rPr>
              <a:t>5. To see that you can be in different places on the continuum with different people. </a:t>
            </a:r>
            <a:endParaRPr lang="en-ZA" sz="2200" dirty="0"/>
          </a:p>
        </p:txBody>
      </p:sp>
    </p:spTree>
    <p:extLst>
      <p:ext uri="{BB962C8B-B14F-4D97-AF65-F5344CB8AC3E}">
        <p14:creationId xmlns:p14="http://schemas.microsoft.com/office/powerpoint/2010/main" val="1782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lstStyle/>
          <a:p>
            <a:r>
              <a:rPr lang="en-ZA" dirty="0"/>
              <a:t>Denial </a:t>
            </a:r>
          </a:p>
        </p:txBody>
      </p:sp>
      <p:sp>
        <p:nvSpPr>
          <p:cNvPr id="3" name="TextBox 2">
            <a:extLst>
              <a:ext uri="{FF2B5EF4-FFF2-40B4-BE49-F238E27FC236}">
                <a16:creationId xmlns:a16="http://schemas.microsoft.com/office/drawing/2014/main" id="{68FAEF2B-456B-49BF-A647-52285A606577}"/>
              </a:ext>
            </a:extLst>
          </p:cNvPr>
          <p:cNvSpPr txBox="1"/>
          <p:nvPr/>
        </p:nvSpPr>
        <p:spPr>
          <a:xfrm>
            <a:off x="444393" y="1644680"/>
            <a:ext cx="10804634" cy="4832092"/>
          </a:xfrm>
          <a:prstGeom prst="rect">
            <a:avLst/>
          </a:prstGeom>
          <a:noFill/>
        </p:spPr>
        <p:txBody>
          <a:bodyPr wrap="square" rtlCol="0">
            <a:spAutoFit/>
          </a:bodyPr>
          <a:lstStyle/>
          <a:p>
            <a:r>
              <a:rPr lang="en-GB" sz="2800" b="0" i="1" u="none" strike="noStrike" baseline="0" dirty="0">
                <a:solidFill>
                  <a:srgbClr val="000000"/>
                </a:solidFill>
              </a:rPr>
              <a:t>“For some people, denial lasts a short time after getting an HIV-positive diagnosis. For other people, it lasts a lifetime.” </a:t>
            </a:r>
            <a:endParaRPr lang="en-ZA" sz="2800" dirty="0"/>
          </a:p>
          <a:p>
            <a:endParaRPr lang="en-ZA" sz="2800" dirty="0"/>
          </a:p>
          <a:p>
            <a:r>
              <a:rPr lang="en-ZA" sz="2800" dirty="0"/>
              <a:t>Reasons for Denial </a:t>
            </a:r>
          </a:p>
          <a:p>
            <a:pPr marL="285750" indent="-285750">
              <a:buFont typeface="Arial" panose="020B0604020202020204" pitchFamily="34" charset="0"/>
              <a:buChar char="•"/>
            </a:pPr>
            <a:r>
              <a:rPr lang="en-GB" sz="2800" b="0" i="1" u="none" strike="noStrike" baseline="0" dirty="0">
                <a:solidFill>
                  <a:srgbClr val="000000"/>
                </a:solidFill>
              </a:rPr>
              <a:t>Denial can help people to cope overwhelming or traumatic news. </a:t>
            </a:r>
            <a:endParaRPr lang="en-GB" sz="2800" b="0" i="0" u="none" strike="noStrike" baseline="0" dirty="0">
              <a:solidFill>
                <a:srgbClr val="000000"/>
              </a:solidFill>
            </a:endParaRPr>
          </a:p>
          <a:p>
            <a:pPr marL="285750" indent="-285750">
              <a:buFont typeface="Arial" panose="020B0604020202020204" pitchFamily="34" charset="0"/>
              <a:buChar char="•"/>
            </a:pPr>
            <a:r>
              <a:rPr lang="en-GB" sz="2800" b="0" i="1" u="none" strike="noStrike" baseline="0" dirty="0">
                <a:solidFill>
                  <a:srgbClr val="000000"/>
                </a:solidFill>
              </a:rPr>
              <a:t>This is a way to protect the body from being overloaded with stress. </a:t>
            </a:r>
            <a:endParaRPr lang="en-GB" sz="2800" b="0" i="0" u="none" strike="noStrike" baseline="0" dirty="0">
              <a:solidFill>
                <a:srgbClr val="000000"/>
              </a:solidFill>
            </a:endParaRPr>
          </a:p>
          <a:p>
            <a:pPr marL="285750" indent="-285750">
              <a:buFont typeface="Arial" panose="020B0604020202020204" pitchFamily="34" charset="0"/>
              <a:buChar char="•"/>
            </a:pPr>
            <a:r>
              <a:rPr lang="en-GB" sz="2800" b="0" i="1" u="none" strike="noStrike" baseline="0" dirty="0">
                <a:solidFill>
                  <a:srgbClr val="000000"/>
                </a:solidFill>
              </a:rPr>
              <a:t>It is similar to what happens when the body feels too much pain – the body becomes numb. </a:t>
            </a:r>
            <a:endParaRPr lang="en-GB" sz="2800" b="0" i="0" u="none" strike="noStrike" baseline="0" dirty="0">
              <a:solidFill>
                <a:srgbClr val="000000"/>
              </a:solidFill>
            </a:endParaRPr>
          </a:p>
          <a:p>
            <a:pPr marL="285750" indent="-285750">
              <a:buFont typeface="Arial" panose="020B0604020202020204" pitchFamily="34" charset="0"/>
              <a:buChar char="•"/>
            </a:pPr>
            <a:r>
              <a:rPr lang="en-GB" sz="2800" b="0" i="1" u="none" strike="noStrike" baseline="0" dirty="0">
                <a:solidFill>
                  <a:srgbClr val="000000"/>
                </a:solidFill>
              </a:rPr>
              <a:t>It allows one to continue functioning as workers, students, parents, grandparents.” </a:t>
            </a:r>
            <a:endParaRPr lang="en-GB" sz="2800" b="0" i="0" u="none" strike="noStrike" baseline="0" dirty="0">
              <a:solidFill>
                <a:srgbClr val="000000"/>
              </a:solidFill>
            </a:endParaRPr>
          </a:p>
          <a:p>
            <a:endParaRPr lang="en-ZA" sz="2800" dirty="0"/>
          </a:p>
        </p:txBody>
      </p:sp>
    </p:spTree>
    <p:extLst>
      <p:ext uri="{BB962C8B-B14F-4D97-AF65-F5344CB8AC3E}">
        <p14:creationId xmlns:p14="http://schemas.microsoft.com/office/powerpoint/2010/main" val="317437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EB51E-2146-4967-8490-A765210904F9}"/>
              </a:ext>
            </a:extLst>
          </p:cNvPr>
          <p:cNvSpPr>
            <a:spLocks noGrp="1"/>
          </p:cNvSpPr>
          <p:nvPr>
            <p:ph idx="1"/>
          </p:nvPr>
        </p:nvSpPr>
        <p:spPr/>
        <p:txBody>
          <a:bodyPr>
            <a:normAutofit/>
          </a:bodyPr>
          <a:lstStyle/>
          <a:p>
            <a:pPr marL="0" indent="0">
              <a:buNone/>
            </a:pPr>
            <a:r>
              <a:rPr lang="en-ZA" dirty="0"/>
              <a:t>The following challenges come up when one denies being HIV positive</a:t>
            </a:r>
          </a:p>
          <a:p>
            <a:pPr marL="0" indent="0">
              <a:buNone/>
            </a:pPr>
            <a:r>
              <a:rPr lang="en-ZA" dirty="0"/>
              <a:t> </a:t>
            </a:r>
          </a:p>
          <a:p>
            <a:r>
              <a:rPr lang="en-GB" b="0" i="0" u="none" strike="noStrike" baseline="0" dirty="0">
                <a:solidFill>
                  <a:srgbClr val="000000"/>
                </a:solidFill>
              </a:rPr>
              <a:t>Skip important medical appointments and treatment. </a:t>
            </a:r>
          </a:p>
          <a:p>
            <a:r>
              <a:rPr lang="en-GB" b="0" i="0" u="none" strike="noStrike" baseline="0" dirty="0">
                <a:solidFill>
                  <a:srgbClr val="000000"/>
                </a:solidFill>
              </a:rPr>
              <a:t>Miss opportunities for support from loved ones and groups like I ACT. </a:t>
            </a:r>
          </a:p>
          <a:p>
            <a:r>
              <a:rPr lang="en-GB" b="0" i="0" u="none" strike="noStrike" baseline="0" dirty="0">
                <a:solidFill>
                  <a:srgbClr val="000000"/>
                </a:solidFill>
              </a:rPr>
              <a:t>Neglect your nutrition and overall health. </a:t>
            </a:r>
          </a:p>
          <a:p>
            <a:r>
              <a:rPr lang="en-GB" b="0" i="0" u="none" strike="noStrike" baseline="0" dirty="0">
                <a:solidFill>
                  <a:srgbClr val="000000"/>
                </a:solidFill>
              </a:rPr>
              <a:t>HIV can be acquired perinatally, during labour and delivery, or postpartum through breastfeeding</a:t>
            </a:r>
            <a:r>
              <a:rPr lang="en-GB" b="0" i="0" u="none" strike="noStrike" baseline="0" dirty="0">
                <a:solidFill>
                  <a:srgbClr val="000000"/>
                </a:solidFill>
                <a:latin typeface="Frutiger 55 Roman"/>
              </a:rPr>
              <a:t>. </a:t>
            </a:r>
            <a:endParaRPr lang="en-ZA" dirty="0"/>
          </a:p>
          <a:p>
            <a:pPr marL="0" indent="0">
              <a:buNone/>
            </a:pPr>
            <a:endParaRPr lang="en-GB" i="1" dirty="0">
              <a:solidFill>
                <a:srgbClr val="000000"/>
              </a:solidFill>
            </a:endParaRPr>
          </a:p>
        </p:txBody>
      </p:sp>
      <p:sp>
        <p:nvSpPr>
          <p:cNvPr id="10" name="TextBox 9">
            <a:extLst>
              <a:ext uri="{FF2B5EF4-FFF2-40B4-BE49-F238E27FC236}">
                <a16:creationId xmlns:a16="http://schemas.microsoft.com/office/drawing/2014/main" id="{CF5FC44C-D325-4FFC-93A3-6152C9003033}"/>
              </a:ext>
            </a:extLst>
          </p:cNvPr>
          <p:cNvSpPr txBox="1"/>
          <p:nvPr/>
        </p:nvSpPr>
        <p:spPr>
          <a:xfrm>
            <a:off x="838200" y="388883"/>
            <a:ext cx="9356834" cy="769441"/>
          </a:xfrm>
          <a:prstGeom prst="rect">
            <a:avLst/>
          </a:prstGeom>
          <a:noFill/>
        </p:spPr>
        <p:txBody>
          <a:bodyPr wrap="square" rtlCol="0">
            <a:spAutoFit/>
          </a:bodyPr>
          <a:lstStyle/>
          <a:p>
            <a:r>
              <a:rPr lang="en-ZA" sz="4400" dirty="0"/>
              <a:t>Denial </a:t>
            </a:r>
            <a:r>
              <a:rPr lang="en-ZA" sz="4400" dirty="0" err="1"/>
              <a:t>cont</a:t>
            </a:r>
            <a:r>
              <a:rPr lang="en-ZA" sz="4400" dirty="0"/>
              <a:t>…</a:t>
            </a:r>
          </a:p>
        </p:txBody>
      </p:sp>
    </p:spTree>
    <p:extLst>
      <p:ext uri="{BB962C8B-B14F-4D97-AF65-F5344CB8AC3E}">
        <p14:creationId xmlns:p14="http://schemas.microsoft.com/office/powerpoint/2010/main" val="66204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4410F6-2F2A-4968-BD74-0F878E84BB5B}"/>
              </a:ext>
            </a:extLst>
          </p:cNvPr>
          <p:cNvSpPr txBox="1"/>
          <p:nvPr/>
        </p:nvSpPr>
        <p:spPr>
          <a:xfrm>
            <a:off x="520995" y="404037"/>
            <a:ext cx="9869395" cy="769441"/>
          </a:xfrm>
          <a:prstGeom prst="rect">
            <a:avLst/>
          </a:prstGeom>
          <a:noFill/>
        </p:spPr>
        <p:txBody>
          <a:bodyPr wrap="square" rtlCol="0">
            <a:spAutoFit/>
          </a:bodyPr>
          <a:lstStyle/>
          <a:p>
            <a:r>
              <a:rPr lang="en-ZA" sz="4400" dirty="0"/>
              <a:t>TB Treatment </a:t>
            </a:r>
          </a:p>
        </p:txBody>
      </p:sp>
      <p:sp>
        <p:nvSpPr>
          <p:cNvPr id="8" name="TextBox 7">
            <a:extLst>
              <a:ext uri="{FF2B5EF4-FFF2-40B4-BE49-F238E27FC236}">
                <a16:creationId xmlns:a16="http://schemas.microsoft.com/office/drawing/2014/main" id="{96537269-031A-4D94-AD55-230A11CC2FFB}"/>
              </a:ext>
            </a:extLst>
          </p:cNvPr>
          <p:cNvSpPr txBox="1"/>
          <p:nvPr/>
        </p:nvSpPr>
        <p:spPr>
          <a:xfrm>
            <a:off x="624065" y="1595021"/>
            <a:ext cx="10493298" cy="5262979"/>
          </a:xfrm>
          <a:prstGeom prst="rect">
            <a:avLst/>
          </a:prstGeom>
          <a:noFill/>
        </p:spPr>
        <p:txBody>
          <a:bodyPr wrap="square" rtlCol="0">
            <a:spAutoFit/>
          </a:bodyPr>
          <a:lstStyle/>
          <a:p>
            <a:r>
              <a:rPr lang="en-GB" sz="2400" b="0" i="1" u="none" strike="noStrike" baseline="0" dirty="0">
                <a:solidFill>
                  <a:srgbClr val="000000"/>
                </a:solidFill>
                <a:latin typeface="Frutiger 55 Roman"/>
              </a:rPr>
              <a:t>When we talked about ARVs we talked about Resistance. What is Resistance?” </a:t>
            </a:r>
            <a:endParaRPr lang="en-GB" sz="2400" b="0" i="0" u="none" strike="noStrike" baseline="0" dirty="0">
              <a:solidFill>
                <a:srgbClr val="000000"/>
              </a:solidFill>
              <a:latin typeface="Frutiger 55 Roman"/>
            </a:endParaRPr>
          </a:p>
          <a:p>
            <a:endParaRPr lang="en-GB" sz="2400" b="1" dirty="0">
              <a:solidFill>
                <a:srgbClr val="000000"/>
              </a:solidFill>
              <a:latin typeface="Frutiger 45 Light"/>
            </a:endParaRPr>
          </a:p>
          <a:p>
            <a:r>
              <a:rPr lang="en-GB" sz="2400" b="1" i="0" u="none" strike="noStrike" baseline="0" dirty="0">
                <a:solidFill>
                  <a:srgbClr val="000000"/>
                </a:solidFill>
                <a:latin typeface="Frutiger 45 Light"/>
              </a:rPr>
              <a:t>Say: </a:t>
            </a:r>
            <a:r>
              <a:rPr lang="en-GB" sz="2400" b="0" i="1" u="none" strike="noStrike" baseline="0" dirty="0">
                <a:solidFill>
                  <a:srgbClr val="000000"/>
                </a:solidFill>
                <a:latin typeface="Frutiger 55 Roman"/>
              </a:rPr>
              <a:t>“Resistance is when medications no longer work. Like HIV becoming resistant to ARVs, TB can become resistant to TB medications. </a:t>
            </a:r>
            <a:endParaRPr lang="en-GB" sz="2400" b="0" i="0" u="none" strike="noStrike" baseline="0" dirty="0">
              <a:solidFill>
                <a:srgbClr val="000000"/>
              </a:solidFill>
              <a:latin typeface="Frutiger 55 Roman"/>
            </a:endParaRPr>
          </a:p>
          <a:p>
            <a:endParaRPr lang="en-ZA" sz="2400" b="0" i="1" u="none" strike="noStrike" baseline="0" dirty="0">
              <a:solidFill>
                <a:srgbClr val="000000"/>
              </a:solidFill>
              <a:latin typeface="Frutiger 55 Roman"/>
            </a:endParaRPr>
          </a:p>
          <a:p>
            <a:r>
              <a:rPr lang="en-ZA" sz="2400" b="0" i="1" u="none" strike="noStrike" baseline="0" dirty="0">
                <a:solidFill>
                  <a:srgbClr val="000000"/>
                </a:solidFill>
                <a:latin typeface="Frutiger 55 Roman"/>
              </a:rPr>
              <a:t>Resistance happens when: </a:t>
            </a:r>
            <a:endParaRPr lang="en-ZA"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Medication prescriptions are not followed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Patients do not complete their full treatment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The wrong treatment, dose, or length of time is prescribed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The supply of drugs is not available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The medications are not high quality” </a:t>
            </a:r>
            <a:endParaRPr lang="en-GB" sz="2400" b="0" i="0" u="none" strike="noStrike" baseline="0" dirty="0">
              <a:solidFill>
                <a:srgbClr val="000000"/>
              </a:solidFill>
              <a:latin typeface="Frutiger 55 Roman"/>
            </a:endParaRPr>
          </a:p>
          <a:p>
            <a:endParaRPr lang="en-GB" sz="2400" b="1" dirty="0">
              <a:solidFill>
                <a:srgbClr val="000000"/>
              </a:solidFill>
              <a:latin typeface="Frutiger 45 Light"/>
            </a:endParaRPr>
          </a:p>
          <a:p>
            <a:r>
              <a:rPr lang="en-GB" sz="2400" b="1" i="0" u="none" strike="noStrike" baseline="0" dirty="0">
                <a:solidFill>
                  <a:srgbClr val="000000"/>
                </a:solidFill>
                <a:latin typeface="Frutiger 45 Light"/>
              </a:rPr>
              <a:t>Say: </a:t>
            </a:r>
            <a:r>
              <a:rPr lang="en-GB" sz="2400" b="0" i="1" u="none" strike="noStrike" baseline="0" dirty="0">
                <a:solidFill>
                  <a:srgbClr val="000000"/>
                </a:solidFill>
                <a:latin typeface="Frutiger 55 Roman"/>
              </a:rPr>
              <a:t>“To avoid developing drug-resistant TB, it is very important that we take TB medications as prescribed.” </a:t>
            </a:r>
            <a:endParaRPr lang="en-ZA" sz="2400" dirty="0"/>
          </a:p>
        </p:txBody>
      </p:sp>
    </p:spTree>
    <p:extLst>
      <p:ext uri="{BB962C8B-B14F-4D97-AF65-F5344CB8AC3E}">
        <p14:creationId xmlns:p14="http://schemas.microsoft.com/office/powerpoint/2010/main" val="249343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TB continued ….</a:t>
            </a:r>
          </a:p>
        </p:txBody>
      </p:sp>
      <p:sp>
        <p:nvSpPr>
          <p:cNvPr id="3" name="Content Placeholder 2"/>
          <p:cNvSpPr>
            <a:spLocks noGrp="1"/>
          </p:cNvSpPr>
          <p:nvPr>
            <p:ph idx="1"/>
          </p:nvPr>
        </p:nvSpPr>
        <p:spPr>
          <a:xfrm>
            <a:off x="315433" y="1508208"/>
            <a:ext cx="5780567" cy="5009550"/>
          </a:xfrm>
        </p:spPr>
        <p:txBody>
          <a:bodyPr>
            <a:noAutofit/>
          </a:bodyPr>
          <a:lstStyle/>
          <a:p>
            <a:pPr marL="0" indent="0">
              <a:buNone/>
            </a:pPr>
            <a:r>
              <a:rPr lang="en-GB" sz="2400" b="0" i="0" u="none" strike="noStrike" baseline="0" dirty="0">
                <a:solidFill>
                  <a:srgbClr val="000000"/>
                </a:solidFill>
                <a:latin typeface="Frutiger 55 Roman"/>
              </a:rPr>
              <a:t>Ask: </a:t>
            </a:r>
            <a:r>
              <a:rPr lang="en-GB" sz="2400" b="0" i="1" u="none" strike="noStrike" baseline="0" dirty="0">
                <a:solidFill>
                  <a:srgbClr val="000000"/>
                </a:solidFill>
                <a:latin typeface="Frutiger 55 Roman"/>
              </a:rPr>
              <a:t>How is TB spread?” </a:t>
            </a:r>
            <a:endParaRPr lang="en-GB" sz="2400" b="0" i="0" u="none" strike="noStrike" baseline="0" dirty="0">
              <a:solidFill>
                <a:srgbClr val="000000"/>
              </a:solidFill>
              <a:latin typeface="Frutiger 55 Roman"/>
            </a:endParaRPr>
          </a:p>
          <a:p>
            <a:pPr marL="0" indent="0">
              <a:buNone/>
            </a:pPr>
            <a:r>
              <a:rPr lang="en-GB" sz="2400" b="0" i="0" u="none" strike="noStrike" baseline="0" dirty="0">
                <a:solidFill>
                  <a:srgbClr val="000000"/>
                </a:solidFill>
                <a:latin typeface="Frutiger 55 Roman"/>
              </a:rPr>
              <a:t>When someone with TB in their lungs or throat coughs, sneezes, speaks, or sings, they release droplets of water with TB into the air. Another person then breathes in the droplets that contain TB. </a:t>
            </a:r>
            <a:endParaRPr lang="en-GB" sz="2400" i="1" dirty="0">
              <a:solidFill>
                <a:srgbClr val="000000"/>
              </a:solidFill>
              <a:latin typeface="Frutiger 55 Roman"/>
            </a:endParaRPr>
          </a:p>
          <a:p>
            <a:pPr marL="0" indent="0">
              <a:buNone/>
            </a:pPr>
            <a:r>
              <a:rPr lang="en-GB" sz="2400" b="0" i="0" u="none" strike="noStrike" baseline="0" dirty="0">
                <a:solidFill>
                  <a:srgbClr val="000000"/>
                </a:solidFill>
                <a:latin typeface="Frutiger 55 Roman"/>
              </a:rPr>
              <a:t>In closed areas, TB can stay in the air for many hours. </a:t>
            </a:r>
          </a:p>
          <a:p>
            <a:pPr marL="0" indent="0">
              <a:buNone/>
            </a:pPr>
            <a:r>
              <a:rPr lang="en-GB" sz="2400" b="0" i="0" u="none" strike="noStrike" baseline="0" dirty="0">
                <a:solidFill>
                  <a:srgbClr val="000000"/>
                </a:solidFill>
                <a:latin typeface="Frutiger 55 Roman"/>
              </a:rPr>
              <a:t>TB is not spread by shaking hands, sharing food or drink, touching bed linens or toilet seats, sharing toothbrushes, having sex, or touching someone. TB is not spread by blood, urine, faeces, water or insects. </a:t>
            </a:r>
            <a:endParaRPr lang="en-GB" sz="3200" b="0" i="0" u="none" strike="noStrike" baseline="0" dirty="0">
              <a:solidFill>
                <a:srgbClr val="000000"/>
              </a:solidFill>
              <a:latin typeface="Frutiger 55 Roman"/>
            </a:endParaRPr>
          </a:p>
          <a:p>
            <a:pPr marL="0" indent="0">
              <a:buNone/>
            </a:pPr>
            <a:endParaRPr lang="en-GB" sz="2200" b="0" i="0" u="none" strike="noStrike" baseline="0" dirty="0">
              <a:solidFill>
                <a:srgbClr val="000000"/>
              </a:solidFill>
              <a:latin typeface="Frutiger 55 Roman"/>
            </a:endParaRPr>
          </a:p>
        </p:txBody>
      </p:sp>
      <p:sp>
        <p:nvSpPr>
          <p:cNvPr id="8" name="TextBox 7">
            <a:extLst>
              <a:ext uri="{FF2B5EF4-FFF2-40B4-BE49-F238E27FC236}">
                <a16:creationId xmlns:a16="http://schemas.microsoft.com/office/drawing/2014/main" id="{A73449BB-7CD4-432B-AA9B-A3BE5B4FAEDA}"/>
              </a:ext>
            </a:extLst>
          </p:cNvPr>
          <p:cNvSpPr txBox="1"/>
          <p:nvPr/>
        </p:nvSpPr>
        <p:spPr>
          <a:xfrm>
            <a:off x="6475228" y="1828800"/>
            <a:ext cx="5050465" cy="4154984"/>
          </a:xfrm>
          <a:prstGeom prst="rect">
            <a:avLst/>
          </a:prstGeom>
          <a:noFill/>
        </p:spPr>
        <p:txBody>
          <a:bodyPr wrap="square" rtlCol="0">
            <a:spAutoFit/>
          </a:bodyPr>
          <a:lstStyle/>
          <a:p>
            <a:r>
              <a:rPr lang="en-GB" sz="2400" b="0" i="0" u="none" strike="noStrike" baseline="0" dirty="0">
                <a:solidFill>
                  <a:srgbClr val="000000"/>
                </a:solidFill>
                <a:latin typeface="Frutiger 55 Roman"/>
              </a:rPr>
              <a:t>Ask: </a:t>
            </a:r>
            <a:r>
              <a:rPr lang="en-GB" sz="2400" b="0" i="1" u="none" strike="noStrike" baseline="0" dirty="0">
                <a:solidFill>
                  <a:srgbClr val="000000"/>
                </a:solidFill>
                <a:latin typeface="Frutiger 55 Roman"/>
              </a:rPr>
              <a:t>“What TB prevention strategies </a:t>
            </a:r>
            <a:r>
              <a:rPr lang="en-GB" sz="2400" i="1" dirty="0">
                <a:solidFill>
                  <a:srgbClr val="000000"/>
                </a:solidFill>
                <a:latin typeface="Frutiger 55 Roman"/>
              </a:rPr>
              <a:t>can be done</a:t>
            </a:r>
            <a:r>
              <a:rPr lang="en-GB" sz="2400" b="0" i="1" u="none" strike="noStrike" baseline="0" dirty="0">
                <a:solidFill>
                  <a:srgbClr val="000000"/>
                </a:solidFill>
                <a:latin typeface="Frutiger 55 Roman"/>
              </a:rPr>
              <a:t>?” </a:t>
            </a:r>
            <a:endParaRPr lang="en-GB" sz="2400" b="0" i="0" u="none" strike="noStrike" baseline="0" dirty="0">
              <a:solidFill>
                <a:srgbClr val="000000"/>
              </a:solidFill>
              <a:latin typeface="Frutiger 55 Roman"/>
            </a:endParaRPr>
          </a:p>
          <a:p>
            <a:r>
              <a:rPr lang="en-GB" sz="2400" b="0" i="0" u="none" strike="noStrike" baseline="0" dirty="0">
                <a:solidFill>
                  <a:srgbClr val="000000"/>
                </a:solidFill>
                <a:latin typeface="Frutiger 55 Roman"/>
              </a:rPr>
              <a:t>– Open windows and doors to let air in. </a:t>
            </a:r>
          </a:p>
          <a:p>
            <a:r>
              <a:rPr lang="en-ZA" sz="2400" b="0" i="0" u="none" strike="noStrike" baseline="0" dirty="0">
                <a:solidFill>
                  <a:srgbClr val="000000"/>
                </a:solidFill>
                <a:latin typeface="Frutiger 55 Roman"/>
              </a:rPr>
              <a:t>– Cover mouth when coughing. </a:t>
            </a:r>
          </a:p>
          <a:p>
            <a:r>
              <a:rPr lang="en-ZA" sz="2400" b="0" i="0" u="none" strike="noStrike" baseline="0" dirty="0">
                <a:solidFill>
                  <a:srgbClr val="000000"/>
                </a:solidFill>
                <a:latin typeface="Frutiger 55 Roman"/>
              </a:rPr>
              <a:t>– Eat healthy foods. </a:t>
            </a:r>
          </a:p>
          <a:p>
            <a:r>
              <a:rPr lang="en-ZA" sz="2400" b="0" i="0" u="none" strike="noStrike" baseline="0" dirty="0">
                <a:solidFill>
                  <a:srgbClr val="000000"/>
                </a:solidFill>
                <a:latin typeface="Frutiger 55 Roman"/>
              </a:rPr>
              <a:t>– Get tested. </a:t>
            </a:r>
          </a:p>
          <a:p>
            <a:r>
              <a:rPr lang="en-GB" sz="2400" b="0" i="0" u="none" strike="noStrike" baseline="0" dirty="0">
                <a:solidFill>
                  <a:srgbClr val="000000"/>
                </a:solidFill>
                <a:latin typeface="Frutiger 55 Roman"/>
              </a:rPr>
              <a:t>– Take prophylaxis medication if the person has Latent TB. </a:t>
            </a:r>
          </a:p>
          <a:p>
            <a:r>
              <a:rPr lang="en-GB" sz="2400" b="0" i="0" u="none" strike="noStrike" baseline="0" dirty="0">
                <a:solidFill>
                  <a:srgbClr val="000000"/>
                </a:solidFill>
                <a:latin typeface="Frutiger 55 Roman"/>
              </a:rPr>
              <a:t>– Take medication if the person has Active TB. </a:t>
            </a:r>
          </a:p>
          <a:p>
            <a:r>
              <a:rPr lang="en-GB" sz="2400" b="0" i="0" u="none" strike="noStrike" baseline="0" dirty="0">
                <a:solidFill>
                  <a:srgbClr val="000000"/>
                </a:solidFill>
                <a:latin typeface="Frutiger 55 Roman"/>
              </a:rPr>
              <a:t>– Maintain good hygiene and health.</a:t>
            </a:r>
            <a:endParaRPr lang="en-ZA" sz="2400" dirty="0"/>
          </a:p>
        </p:txBody>
      </p:sp>
    </p:spTree>
    <p:extLst>
      <p:ext uri="{BB962C8B-B14F-4D97-AF65-F5344CB8AC3E}">
        <p14:creationId xmlns:p14="http://schemas.microsoft.com/office/powerpoint/2010/main" val="172812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4410F6-2F2A-4968-BD74-0F878E84BB5B}"/>
              </a:ext>
            </a:extLst>
          </p:cNvPr>
          <p:cNvSpPr txBox="1"/>
          <p:nvPr/>
        </p:nvSpPr>
        <p:spPr>
          <a:xfrm>
            <a:off x="520995" y="404037"/>
            <a:ext cx="9869395" cy="769441"/>
          </a:xfrm>
          <a:prstGeom prst="rect">
            <a:avLst/>
          </a:prstGeom>
          <a:noFill/>
        </p:spPr>
        <p:txBody>
          <a:bodyPr wrap="square" rtlCol="0">
            <a:spAutoFit/>
          </a:bodyPr>
          <a:lstStyle/>
          <a:p>
            <a:r>
              <a:rPr lang="en-ZA" sz="4400" dirty="0"/>
              <a:t>TB Resistance</a:t>
            </a:r>
          </a:p>
        </p:txBody>
      </p:sp>
      <p:sp>
        <p:nvSpPr>
          <p:cNvPr id="3" name="TextBox 2">
            <a:extLst>
              <a:ext uri="{FF2B5EF4-FFF2-40B4-BE49-F238E27FC236}">
                <a16:creationId xmlns:a16="http://schemas.microsoft.com/office/drawing/2014/main" id="{935AE226-130C-458D-B3C8-C9137D47E855}"/>
              </a:ext>
            </a:extLst>
          </p:cNvPr>
          <p:cNvSpPr txBox="1"/>
          <p:nvPr/>
        </p:nvSpPr>
        <p:spPr>
          <a:xfrm>
            <a:off x="616688" y="1796902"/>
            <a:ext cx="10706986" cy="4524315"/>
          </a:xfrm>
          <a:prstGeom prst="rect">
            <a:avLst/>
          </a:prstGeom>
          <a:noFill/>
        </p:spPr>
        <p:txBody>
          <a:bodyPr wrap="square" rtlCol="0">
            <a:spAutoFit/>
          </a:bodyPr>
          <a:lstStyle/>
          <a:p>
            <a:r>
              <a:rPr lang="en-GB" sz="2400" b="1" i="0" u="none" strike="noStrike" baseline="0" dirty="0">
                <a:solidFill>
                  <a:srgbClr val="000000"/>
                </a:solidFill>
                <a:latin typeface="Frutiger 45 Light"/>
              </a:rPr>
              <a:t>Ask: </a:t>
            </a:r>
            <a:r>
              <a:rPr lang="en-GB" sz="2400" b="0" i="1" u="none" strike="noStrike" baseline="0" dirty="0">
                <a:solidFill>
                  <a:srgbClr val="000000"/>
                </a:solidFill>
                <a:latin typeface="Frutiger 55 Roman"/>
              </a:rPr>
              <a:t>“What is drug-resistant TB?” </a:t>
            </a:r>
            <a:endParaRPr lang="en-GB" sz="2400" b="0" i="0" u="none" strike="noStrike" baseline="0" dirty="0">
              <a:solidFill>
                <a:srgbClr val="000000"/>
              </a:solidFill>
              <a:latin typeface="Frutiger 55 Roman"/>
            </a:endParaRPr>
          </a:p>
          <a:p>
            <a:endParaRPr lang="en-ZA" sz="2400" b="1" dirty="0">
              <a:solidFill>
                <a:srgbClr val="000000"/>
              </a:solidFill>
              <a:latin typeface="Frutiger 45 Light"/>
            </a:endParaRPr>
          </a:p>
          <a:p>
            <a:r>
              <a:rPr lang="en-ZA" sz="2400" b="1" i="0" u="none" strike="noStrike" baseline="0" dirty="0">
                <a:solidFill>
                  <a:srgbClr val="000000"/>
                </a:solidFill>
                <a:latin typeface="Frutiger 45 Light"/>
              </a:rPr>
              <a:t>Explain: </a:t>
            </a:r>
            <a:endParaRPr lang="en-ZA" sz="2400" b="0" i="0" u="none" strike="noStrike" baseline="0" dirty="0">
              <a:solidFill>
                <a:srgbClr val="000000"/>
              </a:solidFill>
              <a:latin typeface="Frutiger 45 Light"/>
            </a:endParaRPr>
          </a:p>
          <a:p>
            <a:r>
              <a:rPr lang="en-GB" sz="2400" b="0" i="0" u="none" strike="noStrike" baseline="0" dirty="0">
                <a:solidFill>
                  <a:srgbClr val="000000"/>
                </a:solidFill>
                <a:latin typeface="Frutiger 55 Roman"/>
              </a:rPr>
              <a:t>1. TB that is resistant to some of the TB antibiotic medications. </a:t>
            </a:r>
          </a:p>
          <a:p>
            <a:r>
              <a:rPr lang="en-ZA" sz="2400" b="0" i="0" u="none" strike="noStrike" baseline="0" dirty="0">
                <a:solidFill>
                  <a:srgbClr val="000000"/>
                </a:solidFill>
                <a:latin typeface="Frutiger 55 Roman"/>
              </a:rPr>
              <a:t>2. Multi-Drug Resistant TB (MDR-TB): </a:t>
            </a:r>
          </a:p>
          <a:p>
            <a:r>
              <a:rPr lang="en-GB" sz="2400" dirty="0">
                <a:solidFill>
                  <a:srgbClr val="000000"/>
                </a:solidFill>
                <a:latin typeface="Frutiger 55 Roman"/>
              </a:rPr>
              <a:t>	- </a:t>
            </a:r>
            <a:r>
              <a:rPr lang="en-GB" sz="2400" b="0" i="0" u="none" strike="noStrike" baseline="0" dirty="0">
                <a:solidFill>
                  <a:srgbClr val="000000"/>
                </a:solidFill>
                <a:latin typeface="Frutiger 55 Roman"/>
              </a:rPr>
              <a:t>Resistant to at least two anti-TB drugs, Isoniazid and Rifampicin. </a:t>
            </a:r>
          </a:p>
          <a:p>
            <a:r>
              <a:rPr lang="en-ZA" sz="2400" dirty="0">
                <a:solidFill>
                  <a:srgbClr val="000000"/>
                </a:solidFill>
                <a:latin typeface="Frutiger 55 Roman"/>
              </a:rPr>
              <a:t>	- </a:t>
            </a:r>
            <a:r>
              <a:rPr lang="en-ZA" sz="2400" b="0" i="0" u="none" strike="noStrike" baseline="0" dirty="0">
                <a:solidFill>
                  <a:srgbClr val="000000"/>
                </a:solidFill>
                <a:latin typeface="Frutiger 55 Roman"/>
              </a:rPr>
              <a:t>Very difficult to treat. </a:t>
            </a:r>
          </a:p>
          <a:p>
            <a:r>
              <a:rPr lang="en-GB" sz="2400" b="0" i="0" u="none" strike="noStrike" baseline="0" dirty="0">
                <a:solidFill>
                  <a:srgbClr val="000000"/>
                </a:solidFill>
                <a:latin typeface="Frutiger 55 Roman"/>
              </a:rPr>
              <a:t>3. Extensively Drug Resistant TB (XDR-TB): </a:t>
            </a:r>
          </a:p>
          <a:p>
            <a:r>
              <a:rPr lang="en-GB" sz="2400" dirty="0">
                <a:solidFill>
                  <a:srgbClr val="000000"/>
                </a:solidFill>
                <a:latin typeface="Frutiger 55 Roman"/>
              </a:rPr>
              <a:t>	- </a:t>
            </a:r>
            <a:r>
              <a:rPr lang="en-GB" sz="2400" b="0" i="0" u="none" strike="noStrike" baseline="0" dirty="0">
                <a:solidFill>
                  <a:srgbClr val="000000"/>
                </a:solidFill>
                <a:latin typeface="Frutiger 55 Roman"/>
              </a:rPr>
              <a:t>Resistant to the most powerful anti-TB drugs and MDR-TB. </a:t>
            </a:r>
          </a:p>
          <a:p>
            <a:r>
              <a:rPr lang="en-GB" sz="2400" dirty="0">
                <a:solidFill>
                  <a:srgbClr val="000000"/>
                </a:solidFill>
                <a:latin typeface="Frutiger 55 Roman"/>
              </a:rPr>
              <a:t>	- </a:t>
            </a:r>
            <a:r>
              <a:rPr lang="en-GB" sz="2400" b="0" i="0" u="none" strike="noStrike" baseline="0" dirty="0">
                <a:solidFill>
                  <a:srgbClr val="000000"/>
                </a:solidFill>
                <a:latin typeface="Frutiger 55 Roman"/>
              </a:rPr>
              <a:t>Few options to treat XDR-TB. </a:t>
            </a:r>
          </a:p>
          <a:p>
            <a:endParaRPr lang="en-GB" sz="2400" b="1" dirty="0">
              <a:solidFill>
                <a:srgbClr val="000000"/>
              </a:solidFill>
              <a:latin typeface="Frutiger 45 Light"/>
            </a:endParaRPr>
          </a:p>
          <a:p>
            <a:r>
              <a:rPr lang="en-GB" sz="2400" b="1" i="0" u="none" strike="noStrike" baseline="0" dirty="0">
                <a:solidFill>
                  <a:srgbClr val="000000"/>
                </a:solidFill>
                <a:latin typeface="Frutiger 45 Light"/>
              </a:rPr>
              <a:t>Say: </a:t>
            </a:r>
            <a:r>
              <a:rPr lang="en-GB" sz="2400" b="0" i="1" u="none" strike="noStrike" baseline="0" dirty="0">
                <a:solidFill>
                  <a:srgbClr val="000000"/>
                </a:solidFill>
                <a:latin typeface="Frutiger 55 Roman"/>
              </a:rPr>
              <a:t>“Remember that TB CAN BE PREVENTED AND ACTIVE TB CAN BE CURED.”</a:t>
            </a:r>
            <a:endParaRPr lang="en-ZA" sz="2400" dirty="0"/>
          </a:p>
        </p:txBody>
      </p:sp>
    </p:spTree>
    <p:extLst>
      <p:ext uri="{BB962C8B-B14F-4D97-AF65-F5344CB8AC3E}">
        <p14:creationId xmlns:p14="http://schemas.microsoft.com/office/powerpoint/2010/main" val="224808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Key Points </a:t>
            </a:r>
          </a:p>
        </p:txBody>
      </p:sp>
      <p:sp>
        <p:nvSpPr>
          <p:cNvPr id="3" name="TextBox 2">
            <a:extLst>
              <a:ext uri="{FF2B5EF4-FFF2-40B4-BE49-F238E27FC236}">
                <a16:creationId xmlns:a16="http://schemas.microsoft.com/office/drawing/2014/main" id="{7859C46D-6167-4E14-9C8C-F7718D614AA8}"/>
              </a:ext>
            </a:extLst>
          </p:cNvPr>
          <p:cNvSpPr txBox="1"/>
          <p:nvPr/>
        </p:nvSpPr>
        <p:spPr>
          <a:xfrm>
            <a:off x="444392" y="1504709"/>
            <a:ext cx="10390185" cy="4893647"/>
          </a:xfrm>
          <a:prstGeom prst="rect">
            <a:avLst/>
          </a:prstGeom>
          <a:noFill/>
        </p:spPr>
        <p:txBody>
          <a:bodyPr wrap="square" rtlCol="0">
            <a:spAutoFit/>
          </a:bodyPr>
          <a:lstStyle/>
          <a:p>
            <a:r>
              <a:rPr lang="en-GB" sz="2400" b="0" i="0" u="none" strike="noStrike" baseline="0" dirty="0">
                <a:solidFill>
                  <a:srgbClr val="000000"/>
                </a:solidFill>
                <a:latin typeface="Frutiger 55 Roman"/>
              </a:rPr>
              <a:t>1. Antiretroviral medications (ARVs) decrease viral load, increase CD4 count and improve overall health. </a:t>
            </a:r>
          </a:p>
          <a:p>
            <a:r>
              <a:rPr lang="en-GB" sz="2400" b="0" i="0" u="none" strike="noStrike" baseline="0" dirty="0">
                <a:solidFill>
                  <a:srgbClr val="000000"/>
                </a:solidFill>
                <a:latin typeface="Frutiger 55 Roman"/>
              </a:rPr>
              <a:t>2. To understand when and how ARVs are prescribed: </a:t>
            </a:r>
          </a:p>
          <a:p>
            <a:pPr marL="914400" lvl="1" indent="-457200">
              <a:buAutoNum type="alphaLcPeriod"/>
            </a:pPr>
            <a:r>
              <a:rPr lang="en-GB" sz="2400" b="0" i="0" u="none" strike="noStrike" baseline="0" dirty="0">
                <a:solidFill>
                  <a:srgbClr val="000000"/>
                </a:solidFill>
                <a:latin typeface="Frutiger 55 Roman"/>
              </a:rPr>
              <a:t>ARVs are prescribed in combination to attack the HIV disease at different points in the HIV life cycle. </a:t>
            </a:r>
          </a:p>
          <a:p>
            <a:r>
              <a:rPr lang="en-GB" sz="2400" b="0" i="0" u="none" strike="noStrike" baseline="0" dirty="0">
                <a:solidFill>
                  <a:srgbClr val="000000"/>
                </a:solidFill>
                <a:latin typeface="Frutiger 55 Roman"/>
              </a:rPr>
              <a:t>3. To know that Opportunistic Infection (OI) prophylaxis medications prevent OIs including Tuberculosis (TB). </a:t>
            </a:r>
          </a:p>
          <a:p>
            <a:r>
              <a:rPr lang="en-GB" sz="2400" b="0" i="0" u="none" strike="noStrike" baseline="0" dirty="0">
                <a:solidFill>
                  <a:srgbClr val="000000"/>
                </a:solidFill>
                <a:latin typeface="Frutiger 55 Roman"/>
              </a:rPr>
              <a:t>4. For both ARVs and OI prophylaxis and TB medications, it is essential to follow instructions and take the medications as prescribed. </a:t>
            </a:r>
          </a:p>
          <a:p>
            <a:r>
              <a:rPr lang="en-GB" sz="2400" b="0" i="0" u="none" strike="noStrike" baseline="0" dirty="0">
                <a:solidFill>
                  <a:srgbClr val="000000"/>
                </a:solidFill>
                <a:latin typeface="Frutiger 55 Roman"/>
              </a:rPr>
              <a:t>5. To learn that not following the prescription can lead to drug resistance. </a:t>
            </a:r>
          </a:p>
          <a:p>
            <a:endParaRPr lang="en-GB" sz="2400" b="1" dirty="0">
              <a:solidFill>
                <a:srgbClr val="000000"/>
              </a:solidFill>
              <a:latin typeface="Frutiger 45 Light"/>
            </a:endParaRPr>
          </a:p>
          <a:p>
            <a:r>
              <a:rPr lang="en-GB" sz="2400" b="1" i="0" u="none" strike="noStrike" baseline="0" dirty="0">
                <a:solidFill>
                  <a:srgbClr val="000000"/>
                </a:solidFill>
                <a:latin typeface="Frutiger 45 Light"/>
              </a:rPr>
              <a:t>Say: </a:t>
            </a:r>
            <a:r>
              <a:rPr lang="en-GB" sz="2400" b="0" i="1" u="none" strike="noStrike" baseline="0" dirty="0">
                <a:solidFill>
                  <a:srgbClr val="000000"/>
                </a:solidFill>
                <a:latin typeface="Frutiger 55 Roman"/>
              </a:rPr>
              <a:t>“We will live healthy lives with HIV. This is why we join together at our I ACT group: to learn, share and grow.” </a:t>
            </a:r>
            <a:endParaRPr lang="en-ZA" sz="2400" dirty="0"/>
          </a:p>
        </p:txBody>
      </p:sp>
    </p:spTree>
    <p:extLst>
      <p:ext uri="{BB962C8B-B14F-4D97-AF65-F5344CB8AC3E}">
        <p14:creationId xmlns:p14="http://schemas.microsoft.com/office/powerpoint/2010/main" val="167721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2772</TotalTime>
  <Words>1040</Words>
  <Application>Microsoft Office PowerPoint</Application>
  <PresentationFormat>Widescreen</PresentationFormat>
  <Paragraphs>105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Frutiger 45 Light</vt:lpstr>
      <vt:lpstr>Frutiger 55 Roman</vt:lpstr>
      <vt:lpstr>Office Theme</vt:lpstr>
      <vt:lpstr>iACT Curriculum: Treatment Literacy</vt:lpstr>
      <vt:lpstr>Objectives </vt:lpstr>
      <vt:lpstr>Acceptance of status</vt:lpstr>
      <vt:lpstr>Denial </vt:lpstr>
      <vt:lpstr>PowerPoint Presentation</vt:lpstr>
      <vt:lpstr>PowerPoint Presentation</vt:lpstr>
      <vt:lpstr>TB continued ….</vt:lpstr>
      <vt:lpstr>PowerPoint Presentation</vt:lpstr>
      <vt:lpstr>Key Points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SRH and AYFS</dc:title>
  <dc:creator>Sheena Lott</dc:creator>
  <cp:lastModifiedBy>Sheena Lott</cp:lastModifiedBy>
  <cp:revision>57</cp:revision>
  <dcterms:created xsi:type="dcterms:W3CDTF">2020-09-14T11:54:17Z</dcterms:created>
  <dcterms:modified xsi:type="dcterms:W3CDTF">2022-08-17T11:12:36Z</dcterms:modified>
</cp:coreProperties>
</file>